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312" r:id="rId3"/>
    <p:sldId id="313" r:id="rId4"/>
    <p:sldId id="323" r:id="rId5"/>
    <p:sldId id="315" r:id="rId6"/>
    <p:sldId id="317" r:id="rId7"/>
    <p:sldId id="318" r:id="rId8"/>
    <p:sldId id="319" r:id="rId9"/>
    <p:sldId id="327" r:id="rId10"/>
    <p:sldId id="326" r:id="rId11"/>
    <p:sldId id="324" r:id="rId12"/>
    <p:sldId id="325" r:id="rId13"/>
    <p:sldId id="320" r:id="rId14"/>
    <p:sldId id="32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3486" autoAdjust="0"/>
  </p:normalViewPr>
  <p:slideViewPr>
    <p:cSldViewPr>
      <p:cViewPr>
        <p:scale>
          <a:sx n="75" d="100"/>
          <a:sy n="75" d="100"/>
        </p:scale>
        <p:origin x="-84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0202451897053"/>
          <c:y val="0.13827896751527116"/>
          <c:w val="0.63715751589755654"/>
          <c:h val="0.62635823596708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1"/>
            <c:bubble3D val="0"/>
            <c:explosion val="11"/>
          </c:dPt>
          <c:dPt>
            <c:idx val="2"/>
            <c:bubble3D val="0"/>
            <c:explosion val="4"/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профессиональное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70514037601584E-2"/>
          <c:y val="0.7620788838482021"/>
          <c:w val="0.97388021144845272"/>
          <c:h val="0.1960572074051444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82138501698263E-2"/>
          <c:y val="0.16039050196850377"/>
          <c:w val="0.87121796228544934"/>
          <c:h val="0.57589341064122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Планируется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Дошк.</c:v>
                </c:pt>
                <c:pt idx="1">
                  <c:v>Общее</c:v>
                </c:pt>
                <c:pt idx="2">
                  <c:v>Проф.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Введено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Дошк.</c:v>
                </c:pt>
                <c:pt idx="1">
                  <c:v>Общее</c:v>
                </c:pt>
                <c:pt idx="2">
                  <c:v>Проф.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616448"/>
        <c:axId val="32617984"/>
      </c:barChart>
      <c:catAx>
        <c:axId val="3261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617984"/>
        <c:crosses val="autoZero"/>
        <c:auto val="1"/>
        <c:lblAlgn val="ctr"/>
        <c:lblOffset val="100"/>
        <c:noMultiLvlLbl val="0"/>
      </c:catAx>
      <c:valAx>
        <c:axId val="32617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616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776575891042378"/>
          <c:y val="0.85548993247177174"/>
          <c:w val="0.46943404838575631"/>
          <c:h val="8.2062709389027322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7948099941711"/>
          <c:y val="0.15622069136873934"/>
          <c:w val="0.85070890642435282"/>
          <c:h val="0.547025145621954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ГОУ, в которых создан беспрепятственный доступ инвалидов</c:v>
                </c:pt>
              </c:strCache>
            </c:strRef>
          </c:tx>
          <c:dLbls>
            <c:dLbl>
              <c:idx val="0"/>
              <c:layout>
                <c:manualLayout>
                  <c:x val="1.3266980324545839E-2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87356714000891E-2"/>
                  <c:y val="-3.409412971186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107733103455921E-2"/>
                  <c:y val="-3.6529424691283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07733103455921E-2"/>
                  <c:y val="-4.3835309629539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107733103455921E-2"/>
                  <c:y val="-5.1141194567796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067921298183662E-2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2005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0.5</c:v>
                </c:pt>
                <c:pt idx="1">
                  <c:v>35</c:v>
                </c:pt>
                <c:pt idx="2">
                  <c:v>37</c:v>
                </c:pt>
                <c:pt idx="3">
                  <c:v>41</c:v>
                </c:pt>
                <c:pt idx="4">
                  <c:v>45</c:v>
                </c:pt>
                <c:pt idx="5">
                  <c:v>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детей-инвалидов, получающих образование на дому дистанционно</c:v>
                </c:pt>
              </c:strCache>
            </c:strRef>
          </c:tx>
          <c:dLbls>
            <c:dLbl>
              <c:idx val="0"/>
              <c:layout>
                <c:manualLayout>
                  <c:x val="-9.2868862271821451E-2"/>
                  <c:y val="-3.165883473244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532319931036774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348244653145763"/>
                  <c:y val="-2.922353975302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07733103455921E-2"/>
                  <c:y val="-5.1141194567796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028109492910855E-2"/>
                  <c:y val="-5.357648954721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800940973637601E-2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2005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0.1</c:v>
                </c:pt>
                <c:pt idx="1">
                  <c:v>49.6</c:v>
                </c:pt>
                <c:pt idx="2">
                  <c:v>70</c:v>
                </c:pt>
                <c:pt idx="3">
                  <c:v>84.5</c:v>
                </c:pt>
                <c:pt idx="4">
                  <c:v>89</c:v>
                </c:pt>
                <c:pt idx="5">
                  <c:v>91.7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56320"/>
        <c:axId val="34457856"/>
      </c:lineChart>
      <c:catAx>
        <c:axId val="344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457856"/>
        <c:crosses val="autoZero"/>
        <c:auto val="1"/>
        <c:lblAlgn val="ctr"/>
        <c:lblOffset val="100"/>
        <c:noMultiLvlLbl val="0"/>
      </c:catAx>
      <c:valAx>
        <c:axId val="3445785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456320"/>
        <c:crosses val="autoZero"/>
        <c:crossBetween val="between"/>
        <c:majorUnit val="10"/>
        <c:minorUnit val="2"/>
      </c:valAx>
    </c:plotArea>
    <c:legend>
      <c:legendPos val="b"/>
      <c:layout>
        <c:manualLayout>
          <c:xMode val="edge"/>
          <c:yMode val="edge"/>
          <c:x val="1.7915033445673665E-2"/>
          <c:y val="0.7731685417524885"/>
          <c:w val="0.96903257681025157"/>
          <c:h val="0.13977669653488095"/>
        </c:manualLayout>
      </c:layout>
      <c:overlay val="0"/>
      <c:txPr>
        <a:bodyPr/>
        <a:lstStyle/>
        <a:p>
          <a:pPr algn="just">
            <a:defRPr sz="1600">
              <a:solidFill>
                <a:srgbClr val="184286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75351417249298"/>
          <c:y val="4.8563428337136977E-2"/>
          <c:w val="0.84697569920770499"/>
          <c:h val="0.68772064023032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 г.</c:v>
                </c:pt>
                <c:pt idx="1">
                  <c:v>2010 г.</c:v>
                </c:pt>
                <c:pt idx="2">
                  <c:v>11 мес. 2011 г.</c:v>
                </c:pt>
                <c:pt idx="3">
                  <c:v>4 кв. 2011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33955</c:v>
                </c:pt>
                <c:pt idx="1">
                  <c:v>35063</c:v>
                </c:pt>
                <c:pt idx="2">
                  <c:v>41500</c:v>
                </c:pt>
                <c:pt idx="3">
                  <c:v>46523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Воспитатели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 г.</c:v>
                </c:pt>
                <c:pt idx="1">
                  <c:v>2010 г.</c:v>
                </c:pt>
                <c:pt idx="2">
                  <c:v>11 мес. 2011 г.</c:v>
                </c:pt>
                <c:pt idx="3">
                  <c:v>4 кв. 2011 г.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18875</c:v>
                </c:pt>
                <c:pt idx="1">
                  <c:v>19637</c:v>
                </c:pt>
                <c:pt idx="2">
                  <c:v>25103</c:v>
                </c:pt>
                <c:pt idx="3">
                  <c:v>29077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07680"/>
        <c:axId val="35609216"/>
      </c:barChart>
      <c:catAx>
        <c:axId val="356076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5609216"/>
        <c:crosses val="autoZero"/>
        <c:auto val="1"/>
        <c:lblAlgn val="ctr"/>
        <c:lblOffset val="100"/>
        <c:noMultiLvlLbl val="0"/>
      </c:catAx>
      <c:valAx>
        <c:axId val="356092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5607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776575891042378"/>
          <c:y val="0.85548993247177196"/>
          <c:w val="0.44430321635073927"/>
          <c:h val="7.0951676045428777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0.08772</cdr:x>
      <cdr:y>0</cdr:y>
    </cdr:from>
    <cdr:to>
      <cdr:x>0.85627</cdr:x>
      <cdr:y>0.14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3459" y="0"/>
          <a:ext cx="318441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defRPr sz="1599" b="0" i="0" u="none" strike="noStrike" kern="1200" baseline="0">
              <a:solidFill>
                <a:prstClr val="black"/>
              </a:solidFill>
              <a:latin typeface="Times New Roman" pitchFamily="18" charset="0"/>
              <a:cs typeface="Times New Roman" pitchFamily="18" charset="0"/>
            </a:defRPr>
          </a:pPr>
          <a:r>
            <a:rPr lang="ru-RU" sz="1400" b="1" kern="1200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rPr>
            <a:t>Количество введенных учреждений  образования в 2011 г.</a:t>
          </a:r>
          <a:endParaRPr lang="ru-RU" sz="1400" b="1" kern="1200" dirty="0">
            <a:solidFill>
              <a:srgbClr val="184286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</cdr:x>
      <cdr:y>0</cdr:y>
    </cdr:from>
    <cdr:to>
      <cdr:x>0.93</cdr:x>
      <cdr:y>0.1132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0"/>
          <a:ext cx="4143404" cy="46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defRPr sz="1599" b="0" i="0" u="none" strike="noStrike" kern="1200" baseline="0">
              <a:solidFill>
                <a:prstClr val="black"/>
              </a:solidFill>
              <a:latin typeface="Times New Roman" pitchFamily="18" charset="0"/>
              <a:cs typeface="Times New Roman" pitchFamily="18" charset="0"/>
            </a:defRPr>
          </a:pPr>
          <a:r>
            <a:rPr lang="ru-RU" sz="1400" b="1" kern="1200" dirty="0" smtClean="0">
              <a:solidFill>
                <a:srgbClr val="184286"/>
              </a:solidFill>
              <a:latin typeface="Times New Roman" pitchFamily="18" charset="0"/>
              <a:cs typeface="Times New Roman" pitchFamily="18" charset="0"/>
            </a:rPr>
            <a:t>Количество учреждений  образования, планируемых к вводу/введенных в 2012 г.</a:t>
          </a:r>
          <a:endParaRPr lang="ru-RU" sz="1400" b="1" kern="1200" dirty="0">
            <a:solidFill>
              <a:srgbClr val="184286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1.91756E-7</cdr:y>
    </cdr:from>
    <cdr:to>
      <cdr:x>1</cdr:x>
      <cdr:y>0.09589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"/>
          <a:ext cx="478631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spcBef>
              <a:spcPct val="0"/>
            </a:spcBef>
            <a:defRPr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rPr>
            <a:t>Развитие образовательной среды  детей-инвалидов </a:t>
          </a:r>
        </a:p>
        <a:p xmlns:a="http://schemas.openxmlformats.org/drawingml/2006/main">
          <a:pPr algn="ctr" rtl="0">
            <a:spcBef>
              <a:spcPct val="0"/>
            </a:spcBef>
            <a:defRPr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rPr>
            <a:t>в 2005 - 2010 гг. (план до 2013 г.)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1999-9B6E-46F9-872C-7C160DD32022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F055-5F8B-4B1C-8892-56F63DE57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3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C2F70-0499-4B20-8885-787DF565A6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 школ – проект «Дельта» - апробация диагностического инструментария в оценке индивидуального прогресса учащихся в мышлении и понимании на материале учебных предметов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Скриншот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дискуссионной площадки сайта ДОиМП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F055-5F8B-4B1C-8892-56F63DE576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Дельта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5AF19-4A95-4C65-9A6A-D24AE95C8DE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54D3-5939-47E8-960C-BC21B9EF7F61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9B52-A785-491D-8C6A-483272422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chart" Target="../charts/chart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10" Type="http://schemas.openxmlformats.org/officeDocument/2006/relationships/chart" Target="../charts/chart2.xml"/><Relationship Id="rId4" Type="http://schemas.openxmlformats.org/officeDocument/2006/relationships/oleObject" Target="../embeddings/oleObject8.bin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214414" y="1643050"/>
            <a:ext cx="68580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модернизации системы образования Югры - средство достижения стратегических ориентиров национальной образовательной инициативы «Наша новая школа»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285984" y="474823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Болдырева Людмила Федоровна</a:t>
            </a:r>
          </a:p>
          <a:p>
            <a:pPr algn="r"/>
            <a:r>
              <a:rPr lang="ru-RU" sz="1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9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Ханты-Мансийской</a:t>
            </a:r>
            <a:r>
              <a:rPr lang="ru-RU" sz="1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окружной организации Профсоюзов работников народного образования и науки Российской Федера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ции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0" y="6143625"/>
          <a:ext cx="914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25"/>
                        <a:ext cx="9144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Содержимое 1"/>
          <p:cNvSpPr txBox="1">
            <a:spLocks/>
          </p:cNvSpPr>
          <p:nvPr/>
        </p:nvSpPr>
        <p:spPr bwMode="auto">
          <a:xfrm>
            <a:off x="500063" y="13573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9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395288" y="1484313"/>
            <a:ext cx="1944687" cy="9350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КПМО</a:t>
            </a: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2500298" y="1484313"/>
            <a:ext cx="2000264" cy="9350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Мониторинг Югра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(показатели к докладам глав)</a:t>
            </a:r>
          </a:p>
        </p:txBody>
      </p:sp>
      <p:sp>
        <p:nvSpPr>
          <p:cNvPr id="3087" name="Rectangle 9"/>
          <p:cNvSpPr>
            <a:spLocks noChangeArrowheads="1"/>
          </p:cNvSpPr>
          <p:nvPr/>
        </p:nvSpPr>
        <p:spPr bwMode="auto">
          <a:xfrm>
            <a:off x="4643438" y="1484313"/>
            <a:ext cx="2016126" cy="9350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Показатели к докладу Губернатора</a:t>
            </a:r>
          </a:p>
        </p:txBody>
      </p:sp>
      <p:sp>
        <p:nvSpPr>
          <p:cNvPr id="3088" name="Rectangle 9"/>
          <p:cNvSpPr>
            <a:spLocks noChangeArrowheads="1"/>
          </p:cNvSpPr>
          <p:nvPr/>
        </p:nvSpPr>
        <p:spPr bwMode="auto">
          <a:xfrm>
            <a:off x="6786578" y="1484312"/>
            <a:ext cx="2016126" cy="9445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Показатели целевых программ, ДРОНД</a:t>
            </a: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1357290" y="2420938"/>
            <a:ext cx="0" cy="10080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3500430" y="2420938"/>
            <a:ext cx="0" cy="10080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5651500" y="2420938"/>
            <a:ext cx="0" cy="10080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5" name="Rectangle 9"/>
          <p:cNvSpPr>
            <a:spLocks noChangeArrowheads="1"/>
          </p:cNvSpPr>
          <p:nvPr/>
        </p:nvSpPr>
        <p:spPr bwMode="auto">
          <a:xfrm>
            <a:off x="1484304" y="4941888"/>
            <a:ext cx="1873250" cy="79057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База данных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«Рейтинг»</a:t>
            </a:r>
          </a:p>
        </p:txBody>
      </p:sp>
      <p:sp>
        <p:nvSpPr>
          <p:cNvPr id="3096" name="Rectangle 9"/>
          <p:cNvSpPr>
            <a:spLocks noChangeArrowheads="1"/>
          </p:cNvSpPr>
          <p:nvPr/>
        </p:nvSpPr>
        <p:spPr bwMode="auto">
          <a:xfrm>
            <a:off x="5929322" y="4941888"/>
            <a:ext cx="1873250" cy="863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База данных «Статистика»</a:t>
            </a:r>
          </a:p>
        </p:txBody>
      </p:sp>
      <p:sp>
        <p:nvSpPr>
          <p:cNvPr id="3097" name="Rectangle 9"/>
          <p:cNvSpPr>
            <a:spLocks noChangeArrowheads="1"/>
          </p:cNvSpPr>
          <p:nvPr/>
        </p:nvSpPr>
        <p:spPr bwMode="auto">
          <a:xfrm>
            <a:off x="2428860" y="3933825"/>
            <a:ext cx="4392613" cy="6477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РСОКО</a:t>
            </a:r>
          </a:p>
        </p:txBody>
      </p:sp>
      <p:sp>
        <p:nvSpPr>
          <p:cNvPr id="3099" name="Rectangle 9"/>
          <p:cNvSpPr>
            <a:spLocks noChangeArrowheads="1"/>
          </p:cNvSpPr>
          <p:nvPr/>
        </p:nvSpPr>
        <p:spPr bwMode="auto">
          <a:xfrm>
            <a:off x="1847839" y="2565400"/>
            <a:ext cx="1152525" cy="647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ИКТ</a:t>
            </a:r>
          </a:p>
        </p:txBody>
      </p:sp>
      <p:sp>
        <p:nvSpPr>
          <p:cNvPr id="3100" name="Rectangle 9"/>
          <p:cNvSpPr>
            <a:spLocks noChangeArrowheads="1"/>
          </p:cNvSpPr>
          <p:nvPr/>
        </p:nvSpPr>
        <p:spPr bwMode="auto">
          <a:xfrm>
            <a:off x="6143636" y="2565400"/>
            <a:ext cx="1152525" cy="719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214414" y="642918"/>
            <a:ext cx="7215238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Развитие региональной системы оценки качества образования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7786710" y="2428868"/>
            <a:ext cx="0" cy="10080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568035" y="218255"/>
            <a:ext cx="7930" cy="642942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</p:cxnSp>
      <p:pic>
        <p:nvPicPr>
          <p:cNvPr id="28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8004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0" r:id="rId3" imgW="634680" imgH="634680" progId="">
                  <p:embed/>
                </p:oleObj>
              </mc:Choice>
              <mc:Fallback>
                <p:oleObj r:id="rId3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r:id="rId5" imgW="1028160" imgH="1188720" progId="">
                  <p:embed/>
                </p:oleObj>
              </mc:Choice>
              <mc:Fallback>
                <p:oleObj r:id="rId5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C:\Documents and Settings\mev\Рабочий стол\Сетевое сообщество 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2857520" cy="2460418"/>
          </a:xfrm>
          <a:prstGeom prst="rect">
            <a:avLst/>
          </a:prstGeom>
          <a:noFill/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</p:pic>
      <p:sp>
        <p:nvSpPr>
          <p:cNvPr id="11" name="TextBox 10"/>
          <p:cNvSpPr txBox="1"/>
          <p:nvPr/>
        </p:nvSpPr>
        <p:spPr>
          <a:xfrm>
            <a:off x="3786182" y="3357562"/>
            <a:ext cx="4857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Целевая аудитория: 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Органы, осуществляющие управление в сфере образования – 22 муниципалитета;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Работники сферы образования – около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40 000 человек;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Учащиеся около 178 000 человек;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Родители более 120 человек.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1142984"/>
            <a:ext cx="41434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Цели: 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информационный инструмент;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аналитический инструмент;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методический инструмент;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инструмент идентификации.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442913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95712"/>
                </a:solidFill>
              </a:rPr>
              <a:t>Дата начала действия сообщества февраль 2013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1" descr="герб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42910" y="785794"/>
            <a:ext cx="7786742" cy="7858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Сведения о среднегодовой заработной плате учителей и воспитателей образовательных учреждений  Югры (в рублях)</a:t>
            </a:r>
          </a:p>
          <a:p>
            <a:pPr algn="ctr">
              <a:spcBef>
                <a:spcPct val="0"/>
              </a:spcBef>
              <a:defRPr/>
            </a:pPr>
            <a:endParaRPr lang="ru-RU" sz="1800" b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1800" b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357290" y="1500174"/>
          <a:ext cx="628654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11" descr="герб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948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r:id="rId8" imgW="1028160" imgH="1188720" progId="">
                  <p:embed/>
                </p:oleObj>
              </mc:Choice>
              <mc:Fallback>
                <p:oleObj r:id="rId8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85786" y="2928934"/>
            <a:ext cx="7786742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БЛАГОДАРЮ ЗА ВНИМАНИЕ!</a:t>
            </a:r>
          </a:p>
          <a:p>
            <a:pPr algn="ctr">
              <a:spcBef>
                <a:spcPct val="0"/>
              </a:spcBef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500562" y="1643050"/>
            <a:ext cx="4214842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Указы Президента РФ от 7 мая 2012 г. </a:t>
            </a:r>
          </a:p>
          <a:p>
            <a:pPr marL="0" marR="0" lvl="1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marR="0" lvl="1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/>
              <a:t>№ 596 «О долгосрочной государственной экономической политике»;</a:t>
            </a:r>
          </a:p>
          <a:p>
            <a:pPr marL="0" marR="0" lvl="1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900" b="1" dirty="0" smtClean="0"/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№ 597 «О мероприятиях по реализации государственной социальной политики»;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/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 № 599 «О мерах по реализации государственной политики в области образования и науки»;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/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/>
              <a:t>№ 602 «Об обеспечении межнационального согласия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472" y="1500174"/>
            <a:ext cx="37147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Постановление Правительства Российской Федерации </a:t>
            </a:r>
            <a:b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от 7 сентября 2010 г. N 1507-р  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«План действий по модернизации общего  образования на 2011 – 2015  годы»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910" y="3429000"/>
            <a:ext cx="37147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Постановление Правительства Российской Федерации  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от 31 мая 2011 г. N 436 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«О порядке предоставления в 2011-2013 годах субсидий из федерального бюджета бюджетам субъектов  Российской Федерации на модернизацию региональных систем общего образования»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71435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Закрепление приоритетов  политики в сфере образования в документах федерального уровня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5786" y="1785926"/>
            <a:ext cx="3457574" cy="3857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Целевая программа</a:t>
            </a:r>
            <a:br>
              <a:rPr lang="ru-RU" sz="22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Ханты-Мансийского автономного округа – Югры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«Новая школа Югры на 2010-2013 и на период до 2015 года»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  </a:t>
            </a:r>
          </a:p>
          <a:p>
            <a:pPr marL="173038" marR="0" lvl="0" indent="-1730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Комплекс мер по модернизации общего образования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429124" y="2071678"/>
            <a:ext cx="720725" cy="1008063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429124" y="4429132"/>
            <a:ext cx="719138" cy="10001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214942" y="3571876"/>
            <a:ext cx="357187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429,384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т.ч.: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214, 692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федеральная субсидия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214,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692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региональный бюджет </a:t>
            </a:r>
          </a:p>
          <a:p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662" y="78579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Механизмы реализации приоритетов  образовательной политики в Югре (финансирование в 2012 г.)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398401" y="2351314"/>
            <a:ext cx="316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1,3 млрд.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r:id="rId5" imgW="1028160" imgH="1188720" progId="">
                  <p:embed/>
                </p:oleObj>
              </mc:Choice>
              <mc:Fallback>
                <p:oleObj r:id="rId5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00100" y="642918"/>
            <a:ext cx="7358113" cy="642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Финансирование Комплекса мер по модернизации системы общего образования Югры в 2012 году </a:t>
            </a:r>
          </a:p>
        </p:txBody>
      </p:sp>
      <p:graphicFrame>
        <p:nvGraphicFramePr>
          <p:cNvPr id="13" name="Group 76"/>
          <p:cNvGraphicFramePr>
            <a:graphicFrameLocks noGrp="1"/>
          </p:cNvGraphicFramePr>
          <p:nvPr/>
        </p:nvGraphicFramePr>
        <p:xfrm>
          <a:off x="428596" y="1357298"/>
          <a:ext cx="8358246" cy="5152644"/>
        </p:xfrm>
        <a:graphic>
          <a:graphicData uri="http://schemas.openxmlformats.org/drawingml/2006/table">
            <a:tbl>
              <a:tblPr/>
              <a:tblGrid>
                <a:gridCol w="499258"/>
                <a:gridCol w="4072774"/>
                <a:gridCol w="1143008"/>
                <a:gridCol w="1356474"/>
                <a:gridCol w="1286732"/>
              </a:tblGrid>
              <a:tr h="1441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финансирования (млн.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Федеральный бюджет (субсидии)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Региональный консолидированный бюджет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Приобретение оборудования - всего, в том числе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369,092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190,000</a:t>
                      </a: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179, 092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Учебно-лабораторное оборудование(физика, химия, биология)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45,750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45,750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Компьютерное оборудование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250,370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110,370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Оборудование для школьных столовых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76,400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26,400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Пополнение фондов библиотек общеобразовательных учреждений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14,692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14,692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школьной инфраструктуры (текущий ремонт с целью обеспечения выполнения требований к санитарно-бытовым условиям и охране здоровья обучающихся, а также с целью подготовки помещений для установки оборудования)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35,600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35,600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Повышение квалификации, профессиональная переподготовка руководителей общеобразовательных учреждений и учителей*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214,692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214,692</a:t>
                      </a:r>
                    </a:p>
                  </a:txBody>
                  <a:tcPr marL="27970" marR="2797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0100" y="642918"/>
            <a:ext cx="7358113" cy="428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Развитие условий и инфраструктуры образования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1142984"/>
          <a:ext cx="392909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929058" y="1071546"/>
          <a:ext cx="454819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28662" y="464344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55,74% учащимся предоставлены 81-100% условий (среднее по РФ-43%);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снизилась доля школ, имеющих износ более 60%;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контингент дошкольников, вовлеченных в образование за 2 года вырос с 71,3 до 73,4 тыс. чел.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857224" y="500042"/>
          <a:ext cx="785818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71604" y="542926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33,81% зданий школ, создана безбарьерная среда для детей с ограниченными возможностями  здоровья (2010 г.-21,71%)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00100" y="571480"/>
            <a:ext cx="7500990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ct val="0"/>
              </a:spcBef>
              <a:defRPr/>
            </a:pPr>
            <a:r>
              <a:rPr lang="ru-RU" sz="1600" b="1" kern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Направления деятельности  ресурсных центров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5568751"/>
            <a:ext cx="39290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Сургутский профессиональный </a:t>
            </a:r>
          </a:p>
          <a:p>
            <a:pPr algn="ctr"/>
            <a:r>
              <a:rPr lang="ru-RU" dirty="0" smtClean="0"/>
              <a:t>колледж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14422"/>
            <a:ext cx="3571900" cy="369332"/>
          </a:xfrm>
          <a:prstGeom prst="rect">
            <a:avLst/>
          </a:prstGeom>
          <a:solidFill>
            <a:srgbClr val="92D050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Строительный комплекс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2714620"/>
            <a:ext cx="39290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Советский профессиональный колледж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4572008"/>
            <a:ext cx="39290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Югорский политехнический </a:t>
            </a:r>
          </a:p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071546"/>
            <a:ext cx="39290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Нижневартовский строительный колледж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071678"/>
            <a:ext cx="3571900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Транспортный комплекс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1928802"/>
            <a:ext cx="39290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Игримский профессиональный колледж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2857496"/>
            <a:ext cx="3571900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Лесопромышленный комплекс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571876"/>
            <a:ext cx="3571900" cy="646331"/>
          </a:xfrm>
          <a:prstGeom prst="rect">
            <a:avLst/>
          </a:prstGeom>
          <a:solidFill>
            <a:srgbClr val="92D050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Малое предпринимательство и сфера услуг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3571876"/>
            <a:ext cx="39290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Лангепасский</a:t>
            </a:r>
            <a:r>
              <a:rPr lang="ru-RU" dirty="0" smtClean="0"/>
              <a:t>  профессиональный колледж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4429132"/>
            <a:ext cx="3571900" cy="923330"/>
          </a:xfrm>
          <a:prstGeom prst="rect">
            <a:avLst/>
          </a:prstGeom>
          <a:solidFill>
            <a:srgbClr val="FFC000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Региональный информационно-методический центр развития профобразования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5572140"/>
            <a:ext cx="3571900" cy="646331"/>
          </a:xfrm>
          <a:prstGeom prst="rect">
            <a:avLst/>
          </a:prstGeom>
          <a:solidFill>
            <a:srgbClr val="FFC000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Многопрофильный ресурсный центр</a:t>
            </a:r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 flipV="1">
            <a:off x="4083048" y="1256831"/>
            <a:ext cx="500066" cy="285752"/>
          </a:xfrm>
          <a:prstGeom prst="rightArrow">
            <a:avLst>
              <a:gd name="adj1" fmla="val 50000"/>
              <a:gd name="adj2" fmla="val 40542"/>
            </a:avLst>
          </a:prstGeo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4071934" y="2115221"/>
            <a:ext cx="500066" cy="285752"/>
          </a:xfrm>
          <a:prstGeom prst="rightArrow">
            <a:avLst>
              <a:gd name="adj1" fmla="val 50000"/>
              <a:gd name="adj2" fmla="val 40542"/>
            </a:avLst>
          </a:prstGeo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V="1">
            <a:off x="4071934" y="2914420"/>
            <a:ext cx="500066" cy="285752"/>
          </a:xfrm>
          <a:prstGeom prst="rightArrow">
            <a:avLst>
              <a:gd name="adj1" fmla="val 50000"/>
              <a:gd name="adj2" fmla="val 40542"/>
            </a:avLst>
          </a:prstGeo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4071934" y="3742647"/>
            <a:ext cx="500066" cy="285752"/>
          </a:xfrm>
          <a:prstGeom prst="rightArrow">
            <a:avLst>
              <a:gd name="adj1" fmla="val 50000"/>
              <a:gd name="adj2" fmla="val 40542"/>
            </a:avLst>
          </a:prstGeo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V="1">
            <a:off x="4071934" y="4786322"/>
            <a:ext cx="500066" cy="285752"/>
          </a:xfrm>
          <a:prstGeom prst="rightArrow">
            <a:avLst>
              <a:gd name="adj1" fmla="val 50000"/>
              <a:gd name="adj2" fmla="val 40542"/>
            </a:avLst>
          </a:prstGeo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flipV="1">
            <a:off x="4071934" y="5757425"/>
            <a:ext cx="500066" cy="285752"/>
          </a:xfrm>
          <a:prstGeom prst="rightArrow">
            <a:avLst>
              <a:gd name="adj1" fmla="val 50000"/>
              <a:gd name="adj2" fmla="val 40542"/>
            </a:avLst>
          </a:prstGeom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6281738"/>
          <a:ext cx="9144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1738"/>
                        <a:ext cx="9144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142976" y="642918"/>
            <a:ext cx="7215238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ct val="0"/>
              </a:spcBef>
              <a:defRPr/>
            </a:pPr>
            <a:r>
              <a:rPr lang="ru-RU" sz="1600" b="1" kern="12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Существующие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проблемы: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142984"/>
            <a:ext cx="8072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Отсутствует техническая возможность предоставления широкополосного Интернета;</a:t>
            </a:r>
          </a:p>
          <a:p>
            <a:pPr algn="just">
              <a:spcBef>
                <a:spcPct val="0"/>
              </a:spcBef>
              <a:defRPr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Имеются типовые здания школ, не соответствующие современным требованиям;</a:t>
            </a:r>
          </a:p>
          <a:p>
            <a:pPr algn="ctr">
              <a:spcBef>
                <a:spcPct val="0"/>
              </a:spcBef>
              <a:defRPr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Дефицит мест в детских садах, по-прежнему существует;</a:t>
            </a:r>
          </a:p>
          <a:p>
            <a:pPr algn="just">
              <a:spcBef>
                <a:spcPct val="0"/>
              </a:spcBef>
              <a:defRPr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Участие общественности в управлении образованием за частую происходит формально.  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4214818"/>
            <a:ext cx="81439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По итогам заседания Совета Министерства образования и науки Российской Федерации по рассмотрению  КПМО субъектов Российской Федерации таким направлением определено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системы оценки качества, совершенствование государственно-общественного управления в общеобразовательных учреждениях. </a:t>
            </a:r>
          </a:p>
          <a:p>
            <a:pPr indent="449263" eaLnBrk="0" hangingPunct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714752"/>
            <a:ext cx="850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Приоритетное направление реализации КПМО в  Югре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2"/>
          <p:cNvSpPr txBox="1">
            <a:spLocks noChangeArrowheads="1"/>
          </p:cNvSpPr>
          <p:nvPr/>
        </p:nvSpPr>
        <p:spPr bwMode="auto">
          <a:xfrm>
            <a:off x="539750" y="2852738"/>
            <a:ext cx="8064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schemeClr val="accent2"/>
              </a:solidFill>
              <a:latin typeface="Bookman Old Style" pitchFamily="18" charset="0"/>
            </a:endParaRPr>
          </a:p>
          <a:p>
            <a:pPr algn="ctr"/>
            <a:r>
              <a:rPr lang="ru-RU" sz="3200" b="1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>
                <a:latin typeface="Bookman Old Style" pitchFamily="18" charset="0"/>
              </a:rPr>
              <a:t> </a:t>
            </a:r>
          </a:p>
        </p:txBody>
      </p:sp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0" y="6215063"/>
          <a:ext cx="9144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r:id="rId4" imgW="634680" imgH="634680" progId="">
                  <p:embed/>
                </p:oleObj>
              </mc:Choice>
              <mc:Fallback>
                <p:oleObj r:id="rId4" imgW="634680" imgH="6346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15063"/>
                        <a:ext cx="91440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500063" y="1071563"/>
            <a:ext cx="8229600" cy="87153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         </a:t>
            </a:r>
            <a:endParaRPr lang="ru-RU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60" name="Прямоугольник 10"/>
          <p:cNvSpPr>
            <a:spLocks noChangeArrowheads="1"/>
          </p:cNvSpPr>
          <p:nvPr/>
        </p:nvSpPr>
        <p:spPr bwMode="auto">
          <a:xfrm>
            <a:off x="1214414" y="785794"/>
            <a:ext cx="6929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Мониторинг индивидуальных достижений учащихся</a:t>
            </a:r>
          </a:p>
        </p:txBody>
      </p:sp>
      <p:sp>
        <p:nvSpPr>
          <p:cNvPr id="27661" name="Rectangle 4"/>
          <p:cNvSpPr>
            <a:spLocks noChangeArrowheads="1"/>
          </p:cNvSpPr>
          <p:nvPr/>
        </p:nvSpPr>
        <p:spPr bwMode="auto">
          <a:xfrm>
            <a:off x="0" y="0"/>
            <a:ext cx="779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300">
                <a:cs typeface="Times New Roman" pitchFamily="18" charset="0"/>
              </a:rPr>
              <a:t>.  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1500188"/>
            <a:ext cx="8429625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tabLst>
                <a:tab pos="800100" algn="l"/>
              </a:tabLs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Инструмент «ДЕЛЬТА» - индивидуальный прогресс (предметные, метапредметные результаты):</a:t>
            </a:r>
          </a:p>
          <a:p>
            <a:pPr indent="457200" algn="ctr">
              <a:tabLst>
                <a:tab pos="800100" algn="l"/>
              </a:tabLst>
              <a:defRPr/>
            </a:pPr>
            <a:endParaRPr lang="ru-RU" sz="1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Arial" pitchFamily="34" charset="0"/>
              <a:buChar char="•"/>
              <a:tabLst>
                <a:tab pos="800100" algn="l"/>
              </a:tabLs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ответственность учителя за индивидуальное образовательное продвижение каждого ученика;</a:t>
            </a:r>
          </a:p>
          <a:p>
            <a:pPr indent="450850" algn="just">
              <a:buFont typeface="Arial" pitchFamily="34" charset="0"/>
              <a:buChar char="•"/>
              <a:tabLst>
                <a:tab pos="800100" algn="l"/>
              </a:tabLs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измеряет не ЗУН, а компетентности ученика;</a:t>
            </a:r>
          </a:p>
          <a:p>
            <a:pPr indent="450850" algn="just">
              <a:buFont typeface="Arial" pitchFamily="34" charset="0"/>
              <a:buChar char="•"/>
              <a:tabLst>
                <a:tab pos="800100" algn="l"/>
              </a:tabLs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оценивает не итоговый результат обучения, а процесс продвижения.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285750" y="4143375"/>
            <a:ext cx="857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>
              <a:tabLst>
                <a:tab pos="800100" algn="l"/>
              </a:tabLs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способствовать обучению, развитию мышления, понимания, формированию компетентностей</a:t>
            </a:r>
          </a:p>
          <a:p>
            <a:pPr indent="457200" algn="just">
              <a:tabLst>
                <a:tab pos="8001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tabLst>
                <a:tab pos="800100" algn="l"/>
              </a:tabLs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Задача:  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поиск адекватных инструментов для оценки индивидуальных достижений учащихся </a:t>
            </a:r>
          </a:p>
        </p:txBody>
      </p:sp>
      <p:pic>
        <p:nvPicPr>
          <p:cNvPr id="14" name="Picture 11" descr="гер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79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0052" name="Object 3"/>
          <p:cNvGraphicFramePr>
            <a:graphicFrameLocks noChangeAspect="1"/>
          </p:cNvGraphicFramePr>
          <p:nvPr/>
        </p:nvGraphicFramePr>
        <p:xfrm>
          <a:off x="8358188" y="214313"/>
          <a:ext cx="6175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r:id="rId7" imgW="1028160" imgH="1188720" progId="">
                  <p:embed/>
                </p:oleObj>
              </mc:Choice>
              <mc:Fallback>
                <p:oleObj r:id="rId7" imgW="1028160" imgH="118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214313"/>
                        <a:ext cx="6175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28662" y="214290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и молодежной политики Ханты - Мансийского автономного округа - Югры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883</Words>
  <Application>Microsoft Office PowerPoint</Application>
  <PresentationFormat>Экран (4:3)</PresentationFormat>
  <Paragraphs>231</Paragraphs>
  <Slides>14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ДОиН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Мамадулина</dc:creator>
  <cp:lastModifiedBy>*</cp:lastModifiedBy>
  <cp:revision>592</cp:revision>
  <dcterms:created xsi:type="dcterms:W3CDTF">2012-08-13T06:10:56Z</dcterms:created>
  <dcterms:modified xsi:type="dcterms:W3CDTF">2012-08-31T05:43:31Z</dcterms:modified>
</cp:coreProperties>
</file>