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85" r:id="rId4"/>
    <p:sldId id="286" r:id="rId5"/>
    <p:sldId id="287" r:id="rId6"/>
    <p:sldId id="290" r:id="rId7"/>
    <p:sldId id="292" r:id="rId8"/>
    <p:sldId id="288" r:id="rId9"/>
    <p:sldId id="291" r:id="rId10"/>
    <p:sldId id="289" r:id="rId11"/>
    <p:sldId id="293" r:id="rId12"/>
    <p:sldId id="294" r:id="rId13"/>
    <p:sldId id="295" r:id="rId14"/>
    <p:sldId id="296" r:id="rId15"/>
    <p:sldId id="311" r:id="rId16"/>
    <p:sldId id="297" r:id="rId17"/>
    <p:sldId id="299" r:id="rId18"/>
    <p:sldId id="298" r:id="rId19"/>
    <p:sldId id="300" r:id="rId20"/>
    <p:sldId id="310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8000"/>
    <a:srgbClr val="0000FF"/>
    <a:srgbClr val="33CC33"/>
    <a:srgbClr val="FF0000"/>
    <a:srgbClr val="0033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 smtClean="0"/>
              <a:t>Число мест в дошкольных образовательных учреждениях</a:t>
            </a:r>
            <a:endParaRPr lang="ru-RU" b="0" dirty="0"/>
          </a:p>
        </c:rich>
      </c:tx>
      <c:layout>
        <c:manualLayout>
          <c:xMode val="edge"/>
          <c:yMode val="edge"/>
          <c:x val="0.13524952632906664"/>
          <c:y val="0.1523096290079727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90299274681743E-2"/>
          <c:y val="0.37426255470525061"/>
          <c:w val="0.87819401450636514"/>
          <c:h val="0.45393344094664861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3.787727435103951E-3"/>
                  <c:y val="-0.2555105768518746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751566826515078E-3"/>
                  <c:y val="-0.1364283069631969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5756039639860995E-3"/>
                  <c:y val="-0.2774970996963937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норматив</c:v>
                </c:pt>
                <c:pt idx="1">
                  <c:v>2012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3936</c:v>
                </c:pt>
                <c:pt idx="1">
                  <c:v>2295</c:v>
                </c:pt>
                <c:pt idx="2">
                  <c:v>3830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3648"/>
        <c:axId val="6765184"/>
      </c:areaChart>
      <c:catAx>
        <c:axId val="67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33CC"/>
            </a:solidFill>
          </a:ln>
        </c:spPr>
        <c:crossAx val="6765184"/>
        <c:crosses val="autoZero"/>
        <c:auto val="1"/>
        <c:lblAlgn val="ctr"/>
        <c:lblOffset val="100"/>
        <c:noMultiLvlLbl val="0"/>
      </c:catAx>
      <c:valAx>
        <c:axId val="6765184"/>
        <c:scaling>
          <c:orientation val="minMax"/>
          <c:max val="4000"/>
          <c:min val="2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6763648"/>
        <c:crosses val="autoZero"/>
        <c:crossBetween val="midCat"/>
      </c:valAx>
      <c:spPr>
        <a:noFill/>
        <a:ln w="25419">
          <a:noFill/>
        </a:ln>
      </c:spPr>
    </c:plotArea>
    <c:plotVisOnly val="1"/>
    <c:dispBlanksAs val="zero"/>
    <c:showDLblsOverMax val="0"/>
  </c:chart>
  <c:txPr>
    <a:bodyPr/>
    <a:lstStyle/>
    <a:p>
      <a:pPr>
        <a:defRPr sz="140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 smtClean="0"/>
              <a:t>Число мест в школах (в одну смену)</a:t>
            </a:r>
            <a:endParaRPr lang="ru-RU" b="0" dirty="0"/>
          </a:p>
        </c:rich>
      </c:tx>
      <c:layout>
        <c:manualLayout>
          <c:xMode val="edge"/>
          <c:yMode val="edge"/>
          <c:x val="0.14092999927838609"/>
          <c:y val="0.1494826336891937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90299274681743E-2"/>
          <c:y val="0.2525331608034837"/>
          <c:w val="0.87819401450636514"/>
          <c:h val="0.57566283484841552"/>
        </c:manualLayout>
      </c:layout>
      <c:area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FF"/>
              </a:solidFill>
            </a:ln>
          </c:spPr>
          <c:dLbls>
            <c:dLbl>
              <c:idx val="0"/>
              <c:layout>
                <c:manualLayout>
                  <c:x val="3.7874292475475564E-3"/>
                  <c:y val="-0.2869513550070045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62138648864541E-2"/>
                  <c:y val="-0.1430723153470846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877963167707216E-3"/>
                  <c:y val="-0.2273202759606231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норматив</c:v>
                </c:pt>
                <c:pt idx="1">
                  <c:v>2012 г.</c:v>
                </c:pt>
                <c:pt idx="2">
                  <c:v>2015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6077</c:v>
                </c:pt>
                <c:pt idx="1">
                  <c:v>4731</c:v>
                </c:pt>
                <c:pt idx="2">
                  <c:v>5556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1760"/>
        <c:axId val="6903296"/>
      </c:areaChart>
      <c:catAx>
        <c:axId val="6901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03296"/>
        <c:crosses val="autoZero"/>
        <c:auto val="1"/>
        <c:lblAlgn val="ctr"/>
        <c:lblOffset val="100"/>
        <c:noMultiLvlLbl val="0"/>
      </c:catAx>
      <c:valAx>
        <c:axId val="6903296"/>
        <c:scaling>
          <c:orientation val="minMax"/>
          <c:max val="6500"/>
          <c:min val="400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6901760"/>
        <c:crosses val="autoZero"/>
        <c:crossBetween val="midCat"/>
      </c:valAx>
      <c:spPr>
        <a:noFill/>
        <a:ln w="25416">
          <a:noFill/>
        </a:ln>
      </c:spPr>
    </c:plotArea>
    <c:plotVisOnly val="1"/>
    <c:dispBlanksAs val="zero"/>
    <c:showDLblsOverMax val="0"/>
  </c:chart>
  <c:txPr>
    <a:bodyPr/>
    <a:lstStyle/>
    <a:p>
      <a:pPr>
        <a:defRPr sz="140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650610723156972"/>
          <c:y val="3.4375000000000003E-2"/>
          <c:w val="0.45564673498368752"/>
          <c:h val="0.84852066929133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Общий уровень готовности</c:v>
                </c:pt>
                <c:pt idx="1">
                  <c:v>Организационные мероприятия</c:v>
                </c:pt>
                <c:pt idx="2">
                  <c:v>Соответствие нормативной базы требованиям ФГОС</c:v>
                </c:pt>
                <c:pt idx="3">
                  <c:v>Методическое сопровождение введения ФГОС</c:v>
                </c:pt>
                <c:pt idx="4">
                  <c:v>Соответствие МТ базы требованиям ФГОС</c:v>
                </c:pt>
                <c:pt idx="5">
                  <c:v>Кадровое обеспечение</c:v>
                </c:pt>
                <c:pt idx="6">
                  <c:v>Финансово-экономическое обеспечение</c:v>
                </c:pt>
                <c:pt idx="7">
                  <c:v>Содержание образования</c:v>
                </c:pt>
                <c:pt idx="8">
                  <c:v>Психолого-педагогические условия</c:v>
                </c:pt>
                <c:pt idx="9">
                  <c:v>Информационное обеспечение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0.97</c:v>
                </c:pt>
                <c:pt idx="1">
                  <c:v>0.99</c:v>
                </c:pt>
                <c:pt idx="2">
                  <c:v>0.95</c:v>
                </c:pt>
                <c:pt idx="3">
                  <c:v>0.98</c:v>
                </c:pt>
                <c:pt idx="4">
                  <c:v>0.9</c:v>
                </c:pt>
                <c:pt idx="5">
                  <c:v>0.99</c:v>
                </c:pt>
                <c:pt idx="6">
                  <c:v>1</c:v>
                </c:pt>
                <c:pt idx="7">
                  <c:v>0.9</c:v>
                </c:pt>
                <c:pt idx="8">
                  <c:v>0.98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01792"/>
        <c:axId val="31603328"/>
      </c:barChart>
      <c:catAx>
        <c:axId val="31601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31603328"/>
        <c:crosses val="autoZero"/>
        <c:auto val="1"/>
        <c:lblAlgn val="ctr"/>
        <c:lblOffset val="100"/>
        <c:noMultiLvlLbl val="0"/>
      </c:catAx>
      <c:valAx>
        <c:axId val="31603328"/>
        <c:scaling>
          <c:orientation val="minMax"/>
          <c:max val="1"/>
          <c:min val="0.5"/>
        </c:scaling>
        <c:delete val="1"/>
        <c:axPos val="t"/>
        <c:numFmt formatCode="0%" sourceLinked="1"/>
        <c:majorTickMark val="out"/>
        <c:minorTickMark val="none"/>
        <c:tickLblPos val="nextTo"/>
        <c:crossAx val="31601792"/>
        <c:crosses val="autoZero"/>
        <c:crossBetween val="between"/>
      </c:valAx>
      <c:spPr>
        <a:noFill/>
        <a:ln w="25392">
          <a:noFill/>
        </a:ln>
      </c:spPr>
    </c:plotArea>
    <c:plotVisOnly val="1"/>
    <c:dispBlanksAs val="gap"/>
    <c:showDLblsOverMax val="0"/>
  </c:chart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Квалификационная </a:t>
            </a:r>
            <a:r>
              <a:rPr lang="ru-RU" sz="1400" dirty="0" smtClean="0"/>
              <a:t>категория, %</a:t>
            </a:r>
            <a:endParaRPr lang="ru-RU" sz="1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33CC33"/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34</c:v>
                </c:pt>
                <c:pt idx="2">
                  <c:v>14</c:v>
                </c:pt>
                <c:pt idx="3">
                  <c:v>27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29167379721995"/>
          <c:y val="0.3262133184537202"/>
          <c:w val="0.35644635300321209"/>
          <c:h val="0.563366152480035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400" dirty="0" smtClean="0"/>
              <a:t>Стаж</a:t>
            </a:r>
            <a:r>
              <a:rPr lang="ru-RU" sz="1400" baseline="0" dirty="0" smtClean="0"/>
              <a:t> работы</a:t>
            </a:r>
            <a:r>
              <a:rPr lang="ru-RU" sz="1400" dirty="0" smtClean="0"/>
              <a:t>, %</a:t>
            </a:r>
            <a:endParaRPr lang="ru-RU" sz="1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bubble3D val="0"/>
            <c:spPr>
              <a:solidFill>
                <a:srgbClr val="FFFF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8.9824496123717484E-2"/>
                  <c:y val="2.27538084009815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2"/>
                <c:pt idx="0">
                  <c:v>Молодые специалисты</c:v>
                </c:pt>
                <c:pt idx="1">
                  <c:v>Пенсионного возраста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21.9</c:v>
                </c:pt>
                <c:pt idx="2">
                  <c:v>75.8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429167379721995"/>
          <c:y val="0.3262133184537202"/>
          <c:w val="0.35644635300321209"/>
          <c:h val="0.563366152480035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="0">
          <a:solidFill>
            <a:schemeClr val="bg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ru-RU" b="0" dirty="0"/>
              <a:t>Среднемесячная начисленная заработная </a:t>
            </a:r>
            <a:r>
              <a:rPr lang="ru-RU" b="0" dirty="0" smtClean="0"/>
              <a:t>плата, </a:t>
            </a:r>
            <a:br>
              <a:rPr lang="ru-RU" b="0" dirty="0" smtClean="0"/>
            </a:br>
            <a:r>
              <a:rPr lang="ru-RU" b="0" dirty="0" smtClean="0"/>
              <a:t>тыс. рублей </a:t>
            </a:r>
            <a:r>
              <a:rPr lang="ru-RU" b="0" dirty="0"/>
              <a:t/>
            </a:r>
            <a:br>
              <a:rPr lang="ru-RU" b="0" dirty="0"/>
            </a:br>
            <a:r>
              <a:rPr lang="ru-RU" b="0" dirty="0"/>
              <a:t>(по итогам 1 </a:t>
            </a:r>
            <a:r>
              <a:rPr lang="ru-RU" b="0" dirty="0" smtClean="0"/>
              <a:t>полугодия</a:t>
            </a:r>
            <a:r>
              <a:rPr lang="ru-RU" b="0" baseline="0" dirty="0" smtClean="0"/>
              <a:t> </a:t>
            </a:r>
            <a:r>
              <a:rPr lang="ru-RU" b="0" dirty="0" smtClean="0"/>
              <a:t>2012 </a:t>
            </a:r>
            <a:r>
              <a:rPr lang="ru-RU" b="0" dirty="0"/>
              <a:t>года)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303877466871806"/>
          <c:y val="0.27499500055549381"/>
          <c:w val="0.67206682242325821"/>
          <c:h val="0.68620375513831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учителя (воспитатели, ПДО)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0"/>
                  <c:y val="1.113911319794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ОУ</c:v>
                </c:pt>
                <c:pt idx="1">
                  <c:v>ДОУ</c:v>
                </c:pt>
                <c:pt idx="2">
                  <c:v>УДО</c:v>
                </c:pt>
                <c:pt idx="3">
                  <c:v>по городу </c:v>
                </c:pt>
                <c:pt idx="4">
                  <c:v>по округу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59.2</c:v>
                </c:pt>
                <c:pt idx="1">
                  <c:v>34.1</c:v>
                </c:pt>
                <c:pt idx="2">
                  <c:v>35</c:v>
                </c:pt>
                <c:pt idx="3">
                  <c:v>46.1</c:v>
                </c:pt>
                <c:pt idx="4">
                  <c:v>45.2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педработники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1.7837602255459464E-3"/>
                  <c:y val="-1.485215093059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1139113197948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837602255459464E-3"/>
                  <c:y val="-2.2278226395897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ОУ</c:v>
                </c:pt>
                <c:pt idx="1">
                  <c:v>ДОУ</c:v>
                </c:pt>
                <c:pt idx="2">
                  <c:v>УДО</c:v>
                </c:pt>
                <c:pt idx="3">
                  <c:v>по городу </c:v>
                </c:pt>
                <c:pt idx="4">
                  <c:v>по округу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42.4</c:v>
                </c:pt>
                <c:pt idx="1">
                  <c:v>34.299999999999997</c:v>
                </c:pt>
                <c:pt idx="2">
                  <c:v>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08384"/>
        <c:axId val="33809920"/>
      </c:barChart>
      <c:catAx>
        <c:axId val="33808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809920"/>
        <c:crosses val="autoZero"/>
        <c:auto val="1"/>
        <c:lblAlgn val="ctr"/>
        <c:lblOffset val="100"/>
        <c:noMultiLvlLbl val="0"/>
      </c:catAx>
      <c:valAx>
        <c:axId val="33809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083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Источники финансирования модернизации системы образования города в 2012 году, тыс.рублей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242813370816309E-2"/>
          <c:y val="0.34703063295997416"/>
          <c:w val="0.61209360041256622"/>
          <c:h val="0.588835078930623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33CC33"/>
              </a:solidFill>
            </c:spPr>
          </c:dPt>
          <c:dLbls>
            <c:dLbl>
              <c:idx val="1"/>
              <c:layout>
                <c:manualLayout>
                  <c:x val="3.9154921541932897E-2"/>
                  <c:y val="-7.9897183141267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НШЮ</c:v>
                </c:pt>
                <c:pt idx="1">
                  <c:v>Модернизация общего образования</c:v>
                </c:pt>
                <c:pt idx="2">
                  <c:v>Подготовка к новому учебному году</c:v>
                </c:pt>
                <c:pt idx="3">
                  <c:v>ПНПО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48030</c:v>
                </c:pt>
                <c:pt idx="1">
                  <c:v>5210</c:v>
                </c:pt>
                <c:pt idx="2">
                  <c:v>29547</c:v>
                </c:pt>
                <c:pt idx="3">
                  <c:v>11889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613668271215335"/>
          <c:y val="0.29008393006837624"/>
          <c:w val="0.40460128600213197"/>
          <c:h val="0.6700433788721493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0.37713</cdr:x>
      <cdr:y>0.45137</cdr:y>
    </cdr:from>
    <cdr:to>
      <cdr:x>0.60828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91934" y="10464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9A428C-C765-45C9-98D1-5EDE2D34B001}" type="datetimeFigureOut">
              <a:rPr lang="ru-RU"/>
              <a:pPr>
                <a:defRPr/>
              </a:pPr>
              <a:t>31.08.2012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E7346D-EC6F-412B-BCF8-B1C3639FE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79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245E48-EA42-4A18-8338-73BD42C038D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4C89-C20B-4F32-920B-9077D2EFC3DD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179A-23D9-4C5F-B43B-F5DB032EF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7" descr="ger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620713"/>
            <a:ext cx="5429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1258888" y="571500"/>
            <a:ext cx="7058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FFFF00"/>
                </a:solidFill>
              </a:rPr>
              <a:t>Августовское совещание работников образования. Город </a:t>
            </a:r>
            <a:r>
              <a:rPr lang="ru-RU" sz="1400" b="1" dirty="0" err="1" smtClean="0">
                <a:solidFill>
                  <a:srgbClr val="FFFF00"/>
                </a:solidFill>
              </a:rPr>
              <a:t>Нягань</a:t>
            </a:r>
            <a:r>
              <a:rPr lang="ru-RU" sz="1400" b="1" dirty="0" smtClean="0">
                <a:solidFill>
                  <a:srgbClr val="FFFF00"/>
                </a:solidFill>
              </a:rPr>
              <a:t>. 201</a:t>
            </a:r>
            <a:r>
              <a:rPr lang="en-US" sz="1400" b="1" dirty="0" smtClean="0">
                <a:solidFill>
                  <a:srgbClr val="FFFF00"/>
                </a:solidFill>
              </a:rPr>
              <a:t>2</a:t>
            </a:r>
            <a:r>
              <a:rPr lang="ru-RU" sz="1400" b="1" dirty="0" smtClean="0">
                <a:solidFill>
                  <a:srgbClr val="FFFF0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20902587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F8FB2-4748-4394-AE71-FB84F9BEA78C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BA48-2DF0-4BCC-823D-33B1377D2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2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20893-24D8-43E2-8AEC-78D32C76215A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373AA-A1CB-4C78-A1D7-38BAFFE33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78386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A0A51-5F7B-47FA-B481-963A47CFDA13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AB753-FF4E-4936-9F51-8B836BBB5D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16998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83EB-5BB3-47F3-B338-113631629B37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F8F67-DD0A-4CC5-A1E5-101ADEE91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05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892A-4D24-42FA-BCE3-AF52E50988BF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BC500-AE32-466C-A63B-8501D3840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2405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ADBA8-67E7-4760-A1A5-C2E3801F3C74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5E293-8954-4D1F-848F-2C5F6E561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3261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17AC-B20F-4109-9BF2-FEA48A820560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3D63-80CB-4CDE-BE97-7DCA6E625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2730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3ED5C-40E9-4BF9-8ADA-96C425AA9B17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D105C-8C17-43AE-9DFA-44AE53021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575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0C111-D228-423F-ADFF-E50EDFAB26A7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FF49-CC8D-4FDB-A3AF-DE038BCD1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91715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0E4C1-3B85-48DB-AC8F-B6D437FCAD72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915EC-5BB3-4426-8283-63C206C14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35731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3F7C-AF7C-40C4-AEF2-A2C21C120DE8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F2BB1-ABBA-4167-8180-3C51B9391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215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FF"/>
            </a:gs>
            <a:gs pos="100000">
              <a:srgbClr val="0099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917575"/>
            <a:ext cx="6985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8E8AA0-EE96-46C9-8498-E79EA2C3DDF7}" type="datetimeFigureOut">
              <a:rPr lang="ru-RU"/>
              <a:pPr>
                <a:defRPr/>
              </a:pPr>
              <a:t>31.08.2012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B2BDC-0B22-47CE-A8DB-E74256181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ru-RU" sz="2800" b="1" dirty="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3617913"/>
          </a:xfrm>
        </p:spPr>
        <p:txBody>
          <a:bodyPr/>
          <a:lstStyle/>
          <a:p>
            <a:pPr eaLnBrk="1" hangingPunct="1"/>
            <a:r>
              <a:rPr sz="2400" dirty="0" smtClean="0"/>
              <a:t>Реализация Проекта модернизации муниципальной системы образования города </a:t>
            </a:r>
            <a:r>
              <a:rPr sz="2400" dirty="0" err="1" smtClean="0"/>
              <a:t>Нягани</a:t>
            </a:r>
            <a:endParaRPr sz="2400" dirty="0" smtClean="0"/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4211638" y="4841875"/>
            <a:ext cx="396081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Доклад председателя 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Комитета образования и науки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sz="1600" b="1" dirty="0" err="1">
                <a:solidFill>
                  <a:schemeClr val="bg1"/>
                </a:solidFill>
              </a:rPr>
              <a:t>Т.С.Плесовских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58888" y="503675"/>
            <a:ext cx="6985000" cy="485775"/>
          </a:xfrm>
        </p:spPr>
        <p:txBody>
          <a:bodyPr/>
          <a:lstStyle/>
          <a:p>
            <a:r>
              <a:rPr sz="2000" dirty="0" smtClean="0"/>
              <a:t>Основы религиозных культур и светской этики</a:t>
            </a:r>
          </a:p>
        </p:txBody>
      </p:sp>
      <p:pic>
        <p:nvPicPr>
          <p:cNvPr id="11267" name="Picture 1" descr="http://www.prosv.ru/Attachment.aspx?Id=91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9542" y="2981273"/>
            <a:ext cx="1232868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2" descr="http://www.prosv.ru/Attachment.aspx?Id=91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793" y="2981273"/>
            <a:ext cx="1232867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3" descr="http://www.prosv.ru/Attachment.aspx?Id=91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1043735"/>
            <a:ext cx="1226912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4" descr="http://www.prosv.ru/Attachment.aspx?Id=918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650" y="1046910"/>
            <a:ext cx="1226912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5" descr="http://www.prosv.ru/Attachment.aspx?Id=918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730" y="3024135"/>
            <a:ext cx="1226912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6" descr="http://www.prosv.ru/Attachment.aspx?Id=91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300" y="1043735"/>
            <a:ext cx="1218970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1274" name="TextBox 10"/>
          <p:cNvSpPr txBox="1">
            <a:spLocks noChangeArrowheads="1"/>
          </p:cNvSpPr>
          <p:nvPr/>
        </p:nvSpPr>
        <p:spPr bwMode="auto">
          <a:xfrm>
            <a:off x="781050" y="2663825"/>
            <a:ext cx="136068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Основы православной культуры</a:t>
            </a:r>
          </a:p>
        </p:txBody>
      </p:sp>
      <p:sp>
        <p:nvSpPr>
          <p:cNvPr id="11275" name="TextBox 12"/>
          <p:cNvSpPr txBox="1">
            <a:spLocks noChangeArrowheads="1"/>
          </p:cNvSpPr>
          <p:nvPr/>
        </p:nvSpPr>
        <p:spPr bwMode="auto">
          <a:xfrm>
            <a:off x="3351650" y="2663825"/>
            <a:ext cx="117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Основы исламской культуры</a:t>
            </a:r>
          </a:p>
        </p:txBody>
      </p: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5629160" y="2670175"/>
            <a:ext cx="150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Основы буддийской культуры</a:t>
            </a:r>
          </a:p>
        </p:txBody>
      </p:sp>
      <p:sp>
        <p:nvSpPr>
          <p:cNvPr id="11277" name="TextBox 15"/>
          <p:cNvSpPr txBox="1">
            <a:spLocks noChangeArrowheads="1"/>
          </p:cNvSpPr>
          <p:nvPr/>
        </p:nvSpPr>
        <p:spPr bwMode="auto">
          <a:xfrm>
            <a:off x="1983755" y="4601273"/>
            <a:ext cx="150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Основы иудейской культуры</a:t>
            </a:r>
          </a:p>
        </p:txBody>
      </p:sp>
      <p:sp>
        <p:nvSpPr>
          <p:cNvPr id="11278" name="TextBox 16"/>
          <p:cNvSpPr txBox="1">
            <a:spLocks noChangeArrowheads="1"/>
          </p:cNvSpPr>
          <p:nvPr/>
        </p:nvSpPr>
        <p:spPr bwMode="auto">
          <a:xfrm>
            <a:off x="4333357" y="4554125"/>
            <a:ext cx="1709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Основы мировых религиозных  культур</a:t>
            </a:r>
          </a:p>
        </p:txBody>
      </p:sp>
      <p:sp>
        <p:nvSpPr>
          <p:cNvPr id="11279" name="TextBox 17"/>
          <p:cNvSpPr txBox="1">
            <a:spLocks noChangeArrowheads="1"/>
          </p:cNvSpPr>
          <p:nvPr/>
        </p:nvSpPr>
        <p:spPr bwMode="auto">
          <a:xfrm>
            <a:off x="7153057" y="4554125"/>
            <a:ext cx="985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Основы светской этики</a:t>
            </a:r>
          </a:p>
        </p:txBody>
      </p:sp>
      <p:sp>
        <p:nvSpPr>
          <p:cNvPr id="11280" name="Прямоугольник 18"/>
          <p:cNvSpPr>
            <a:spLocks noChangeArrowheads="1"/>
          </p:cNvSpPr>
          <p:nvPr/>
        </p:nvSpPr>
        <p:spPr bwMode="auto">
          <a:xfrm>
            <a:off x="781050" y="5184775"/>
            <a:ext cx="7751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создание условий для удовлетворения запросов учащихся и их </a:t>
            </a:r>
            <a:r>
              <a:rPr lang="ru-RU" sz="1600" dirty="0" smtClean="0">
                <a:solidFill>
                  <a:schemeClr val="bg1"/>
                </a:solidFill>
              </a:rPr>
              <a:t>родителей по изучению курса </a:t>
            </a:r>
            <a:r>
              <a:rPr lang="ru-RU" sz="1600" dirty="0" err="1" smtClean="0">
                <a:solidFill>
                  <a:schemeClr val="bg1"/>
                </a:solidFill>
              </a:rPr>
              <a:t>ОРКиСЭ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061610" y="683695"/>
            <a:ext cx="6985000" cy="666750"/>
          </a:xfrm>
        </p:spPr>
        <p:txBody>
          <a:bodyPr/>
          <a:lstStyle/>
          <a:p>
            <a:r>
              <a:rPr sz="2400" dirty="0" smtClean="0"/>
              <a:t>Совершенствование педагогического потенциала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5184775"/>
            <a:ext cx="775176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Задачи: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привлечение в систему образования молодых специалистов;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повышение образовательного уровня воспитателей и педагогов </a:t>
            </a:r>
            <a:r>
              <a:rPr lang="ru-RU" sz="1600" dirty="0">
                <a:solidFill>
                  <a:schemeClr val="bg1"/>
                </a:solidFill>
              </a:rPr>
              <a:t>дополнительного </a:t>
            </a:r>
            <a:r>
              <a:rPr lang="ru-RU" sz="1600" dirty="0" smtClean="0">
                <a:solidFill>
                  <a:schemeClr val="bg1"/>
                </a:solidFill>
              </a:rPr>
              <a:t>образования;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повышение мер социальной поддержки работников образования.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570" y="1628800"/>
            <a:ext cx="330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Имеют высшее образование – 81%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В том числе: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045" y="1645640"/>
            <a:ext cx="3555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Прошли курсы повышения квалификации – 413 человек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(44,3%),</a:t>
            </a:r>
          </a:p>
          <a:p>
            <a:r>
              <a:rPr lang="ru-RU" sz="1400" dirty="0">
                <a:solidFill>
                  <a:schemeClr val="bg1"/>
                </a:solidFill>
              </a:rPr>
              <a:t>и</a:t>
            </a:r>
            <a:r>
              <a:rPr lang="ru-RU" sz="1400" dirty="0" smtClean="0">
                <a:solidFill>
                  <a:schemeClr val="bg1"/>
                </a:solidFill>
              </a:rPr>
              <a:t>з них по ФГОС – 181 педагог  (44%)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07646718"/>
              </p:ext>
            </p:extLst>
          </p:nvPr>
        </p:nvGraphicFramePr>
        <p:xfrm>
          <a:off x="636979" y="3293985"/>
          <a:ext cx="3955981" cy="166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92725987"/>
              </p:ext>
            </p:extLst>
          </p:nvPr>
        </p:nvGraphicFramePr>
        <p:xfrm>
          <a:off x="4666469" y="3293985"/>
          <a:ext cx="3955981" cy="166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975341"/>
              </p:ext>
            </p:extLst>
          </p:nvPr>
        </p:nvGraphicFramePr>
        <p:xfrm>
          <a:off x="781050" y="2078850"/>
          <a:ext cx="23507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5695"/>
                <a:gridCol w="855095"/>
              </a:tblGrid>
              <a:tr h="1631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Педагоги школ 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– 93%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56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Педагоги УДО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– 71,4%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0562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Педагоги ДОУ 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bg1"/>
                          </a:solidFill>
                        </a:rPr>
                        <a:t>– 64%</a:t>
                      </a:r>
                      <a:endParaRPr lang="ru-RU" sz="1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258888" y="638690"/>
            <a:ext cx="6985000" cy="666750"/>
          </a:xfrm>
        </p:spPr>
        <p:txBody>
          <a:bodyPr/>
          <a:lstStyle/>
          <a:p>
            <a:r>
              <a:rPr sz="2400" dirty="0" smtClean="0"/>
              <a:t>Совершенствование педагогического потенциала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781050" y="5184775"/>
            <a:ext cx="7751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уровнять зарплаты учителей и воспитателей и довести их до уровня средней в экономике региона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400543"/>
              </p:ext>
            </p:extLst>
          </p:nvPr>
        </p:nvGraphicFramePr>
        <p:xfrm>
          <a:off x="781050" y="1493785"/>
          <a:ext cx="77517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220" y="971925"/>
            <a:ext cx="1743075" cy="26193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7" name="Picture 7" descr="http://86ds16-nyagan.edusite.ru/images/p3_2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6725" y="1001530"/>
            <a:ext cx="1443515" cy="217872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6985000" cy="495585"/>
          </a:xfrm>
        </p:spPr>
        <p:txBody>
          <a:bodyPr/>
          <a:lstStyle/>
          <a:p>
            <a:r>
              <a:rPr sz="2400" dirty="0" smtClean="0"/>
              <a:t>Повышение престижа профессии педагога</a:t>
            </a: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1377498" y="5949570"/>
            <a:ext cx="6659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 dirty="0" smtClean="0">
                <a:solidFill>
                  <a:schemeClr val="bg1"/>
                </a:solidFill>
              </a:rPr>
              <a:t>повысить активность педагогов по участию в конкурсах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2325" y="4179279"/>
            <a:ext cx="473478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Конкурс «Мультимедиа урок в современной школе»:</a:t>
            </a:r>
          </a:p>
          <a:p>
            <a:r>
              <a:rPr lang="ru-RU" dirty="0"/>
              <a:t>36 участников – 6 победителей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8170" y="4734145"/>
            <a:ext cx="569712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Конкурс «Воспитательное мероприятие с использованием ИКТ»:</a:t>
            </a:r>
          </a:p>
          <a:p>
            <a:r>
              <a:rPr lang="ru-RU" dirty="0"/>
              <a:t>15 участников – 3 победителя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1960" y="5319210"/>
            <a:ext cx="405045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Конкурс «Лучшее </a:t>
            </a:r>
            <a:r>
              <a:rPr lang="en-US" dirty="0"/>
              <a:t>Web - </a:t>
            </a:r>
            <a:r>
              <a:rPr lang="ru-RU" dirty="0"/>
              <a:t>портфолио педагога»:</a:t>
            </a:r>
          </a:p>
          <a:p>
            <a:r>
              <a:rPr lang="ru-RU" dirty="0" smtClean="0"/>
              <a:t>13 участников </a:t>
            </a:r>
            <a:r>
              <a:rPr lang="ru-RU" dirty="0"/>
              <a:t>– 1 </a:t>
            </a:r>
            <a:r>
              <a:rPr lang="ru-RU" dirty="0" smtClean="0"/>
              <a:t>победитель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81890" y="3023955"/>
            <a:ext cx="2180206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latin typeface="+mn-lt"/>
                <a:cs typeface="+mn-cs"/>
              </a:rPr>
              <a:t>Окружной конкурс «Воспитатель года»:</a:t>
            </a:r>
          </a:p>
          <a:p>
            <a:pPr algn="ctr"/>
            <a:r>
              <a:rPr lang="ru-RU" sz="1200" b="1" dirty="0" err="1">
                <a:solidFill>
                  <a:srgbClr val="0000FF"/>
                </a:solidFill>
                <a:latin typeface="+mn-lt"/>
                <a:cs typeface="+mn-cs"/>
              </a:rPr>
              <a:t>Кущий</a:t>
            </a:r>
            <a:r>
              <a:rPr lang="ru-RU" sz="1200" b="1" dirty="0">
                <a:solidFill>
                  <a:srgbClr val="0000FF"/>
                </a:solidFill>
                <a:latin typeface="+mn-lt"/>
                <a:cs typeface="+mn-cs"/>
              </a:rPr>
              <a:t> И.Д., педагог-психолог детского </a:t>
            </a:r>
            <a:r>
              <a:rPr lang="ru-RU" sz="1200" b="1" dirty="0" smtClean="0">
                <a:solidFill>
                  <a:srgbClr val="0000FF"/>
                </a:solidFill>
                <a:latin typeface="+mn-lt"/>
                <a:cs typeface="+mn-cs"/>
              </a:rPr>
              <a:t>сада №16 </a:t>
            </a:r>
            <a:r>
              <a:rPr lang="ru-RU" sz="1200" b="1" dirty="0">
                <a:solidFill>
                  <a:srgbClr val="0000FF"/>
                </a:solidFill>
                <a:latin typeface="+mn-lt"/>
                <a:cs typeface="+mn-cs"/>
              </a:rPr>
              <a:t>«Березка»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02170" y="3023955"/>
            <a:ext cx="2785995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00FF"/>
                </a:solidFill>
                <a:latin typeface="+mn-lt"/>
                <a:cs typeface="+mn-cs"/>
              </a:rPr>
              <a:t>Премия  Губернатора округа «Лучший педагог (воспитатель) дошкольного образовательного учреждения»:</a:t>
            </a:r>
          </a:p>
          <a:p>
            <a:pPr algn="ctr"/>
            <a:r>
              <a:rPr lang="ru-RU" sz="1200" b="1" dirty="0">
                <a:solidFill>
                  <a:srgbClr val="0000FF"/>
                </a:solidFill>
                <a:latin typeface="+mn-lt"/>
                <a:cs typeface="+mn-cs"/>
              </a:rPr>
              <a:t>Шестакова И.Г., учитель-логопед детского </a:t>
            </a:r>
            <a:r>
              <a:rPr lang="ru-RU" sz="1200" b="1" dirty="0" smtClean="0">
                <a:solidFill>
                  <a:srgbClr val="0000FF"/>
                </a:solidFill>
                <a:latin typeface="+mn-lt"/>
                <a:cs typeface="+mn-cs"/>
              </a:rPr>
              <a:t>сада №4 </a:t>
            </a:r>
            <a:r>
              <a:rPr lang="ru-RU" sz="1200" b="1" dirty="0">
                <a:solidFill>
                  <a:srgbClr val="0000FF"/>
                </a:solidFill>
                <a:latin typeface="+mn-lt"/>
                <a:cs typeface="+mn-cs"/>
              </a:rPr>
              <a:t>«Веснянки».</a:t>
            </a:r>
          </a:p>
        </p:txBody>
      </p:sp>
      <p:pic>
        <p:nvPicPr>
          <p:cNvPr id="20484" name="Picture 4" descr="https://encrypted-tbn2.google.com/images?q=tbn:ANd9GcQkyZ6kfhik-EH9JvA0QDdJRz994cbHcsiZgU1pAov0h7JsYLO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518" y="971925"/>
            <a:ext cx="1752600" cy="26193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1580" y="3023955"/>
            <a:ext cx="243027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Городской </a:t>
            </a:r>
            <a:r>
              <a:rPr lang="ru-RU" sz="1200" b="1" dirty="0">
                <a:solidFill>
                  <a:srgbClr val="0000FF"/>
                </a:solidFill>
              </a:rPr>
              <a:t>к</a:t>
            </a:r>
            <a:r>
              <a:rPr lang="ru-RU" sz="1200" b="1" dirty="0" smtClean="0">
                <a:solidFill>
                  <a:srgbClr val="0000FF"/>
                </a:solidFill>
              </a:rPr>
              <a:t>онкурс </a:t>
            </a:r>
            <a:r>
              <a:rPr lang="ru-RU" sz="1200" b="1" dirty="0">
                <a:solidFill>
                  <a:srgbClr val="0000FF"/>
                </a:solidFill>
              </a:rPr>
              <a:t>«Педагог </a:t>
            </a:r>
            <a:r>
              <a:rPr lang="ru-RU" sz="1200" b="1" dirty="0" smtClean="0">
                <a:solidFill>
                  <a:srgbClr val="0000FF"/>
                </a:solidFill>
              </a:rPr>
              <a:t>года 2012»:</a:t>
            </a:r>
            <a:endParaRPr lang="ru-RU" sz="1200" b="1" dirty="0">
              <a:solidFill>
                <a:srgbClr val="0000FF"/>
              </a:solidFill>
            </a:endParaRPr>
          </a:p>
          <a:p>
            <a:pPr algn="ctr"/>
            <a:r>
              <a:rPr lang="ru-RU" sz="1200" b="1" dirty="0" err="1" smtClean="0">
                <a:solidFill>
                  <a:srgbClr val="0000FF"/>
                </a:solidFill>
              </a:rPr>
              <a:t>Комаренко</a:t>
            </a:r>
            <a:r>
              <a:rPr lang="ru-RU" sz="1200" b="1" dirty="0" smtClean="0">
                <a:solidFill>
                  <a:srgbClr val="0000FF"/>
                </a:solidFill>
              </a:rPr>
              <a:t> Н.А., </a:t>
            </a:r>
          </a:p>
          <a:p>
            <a:pPr algn="ctr"/>
            <a:r>
              <a:rPr lang="ru-RU" sz="1200" b="1" dirty="0" smtClean="0">
                <a:solidFill>
                  <a:srgbClr val="0000FF"/>
                </a:solidFill>
              </a:rPr>
              <a:t>учитель школы №11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6985000" cy="485775"/>
          </a:xfrm>
        </p:spPr>
        <p:txBody>
          <a:bodyPr/>
          <a:lstStyle/>
          <a:p>
            <a:r>
              <a:rPr dirty="0" smtClean="0"/>
              <a:t>Талантливые дети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781050" y="5184775"/>
            <a:ext cx="77063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Задачи: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создание условий </a:t>
            </a:r>
            <a:r>
              <a:rPr lang="ru-RU" sz="1600" dirty="0">
                <a:solidFill>
                  <a:schemeClr val="bg1"/>
                </a:solidFill>
              </a:rPr>
              <a:t>для выявления и развития одаренных детей в каждой </a:t>
            </a:r>
            <a:r>
              <a:rPr lang="ru-RU" sz="1600" dirty="0" smtClean="0">
                <a:solidFill>
                  <a:schemeClr val="bg1"/>
                </a:solidFill>
              </a:rPr>
              <a:t>школе;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организация работы школы старшеклассников круглый год.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6615" y="1133745"/>
            <a:ext cx="3285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Занимаются в кружках и секциях: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при школах 	– 62%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 ДОУ		– 61%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 УДО		– 79,4%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4949" y="1133745"/>
            <a:ext cx="3933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Охват профильным обучением 	– 63,3%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4950" y="1870665"/>
            <a:ext cx="43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Охват детскими общественными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объединениями 		– 78%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>
            <a:off x="4572000" y="1133745"/>
            <a:ext cx="0" cy="1169551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80537" y="1403775"/>
            <a:ext cx="438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Охват образованием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повышенного уровня 		– 7,8%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63914"/>
            <a:ext cx="3245902" cy="216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http://86gim-nyagan.edusite.ru/images/p34_p82604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035" y="2663915"/>
            <a:ext cx="2880000" cy="216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6985000" cy="485775"/>
          </a:xfrm>
        </p:spPr>
        <p:txBody>
          <a:bodyPr/>
          <a:lstStyle/>
          <a:p>
            <a:r>
              <a:rPr dirty="0" smtClean="0"/>
              <a:t>Талантливые дети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781050" y="5184775"/>
            <a:ext cx="77063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Задачи: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создание условий </a:t>
            </a:r>
            <a:r>
              <a:rPr lang="ru-RU" sz="1600" dirty="0">
                <a:solidFill>
                  <a:schemeClr val="bg1"/>
                </a:solidFill>
              </a:rPr>
              <a:t>для выявления и развития одаренных детей в каждой </a:t>
            </a:r>
            <a:r>
              <a:rPr lang="ru-RU" sz="1600" dirty="0" smtClean="0">
                <a:solidFill>
                  <a:schemeClr val="bg1"/>
                </a:solidFill>
              </a:rPr>
              <a:t>школе;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организация работы школы старшеклассников круглый год.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36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615" y="2573905"/>
            <a:ext cx="3060340" cy="229525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16605" y="1223755"/>
            <a:ext cx="3285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Призеры научно-практической конференции «Я – исследователь» и «Шаг в будущее» –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41,3% детей от числа участников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7025" y="1223755"/>
            <a:ext cx="4346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Призеры Всероссийской олимпиады школьников: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городской этап 	– 24,8%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окружной этап 	– 11,6%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всероссийский этап – 3 участника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2020" y="4300935"/>
            <a:ext cx="3600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Грант Губернатора ХМАО-Югры: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32 золотых и серебряных медалиста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3986935" y="2303875"/>
            <a:ext cx="3074624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4572000" y="1223755"/>
            <a:ext cx="0" cy="954107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4572000" y="3654025"/>
            <a:ext cx="0" cy="129498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70530" y="2500735"/>
            <a:ext cx="434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Конкурс «Талант»: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/>
                </a:solidFill>
              </a:rPr>
              <a:t>50 победителей и призеров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4572000" y="2438890"/>
            <a:ext cx="0" cy="1294985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70530" y="3230396"/>
            <a:ext cx="3600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Премия Главы города: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32 золотых и серебряных медалиста и 35 выпускников-отличников 9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434785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061610" y="503675"/>
            <a:ext cx="6985000" cy="485775"/>
          </a:xfrm>
        </p:spPr>
        <p:txBody>
          <a:bodyPr/>
          <a:lstStyle/>
          <a:p>
            <a:r>
              <a:rPr sz="2000" dirty="0" smtClean="0"/>
              <a:t>Сохранение и укрепление здоровья школьников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700823" y="2787017"/>
            <a:ext cx="2386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Обновлена ученическая мебель  </a:t>
            </a: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в </a:t>
            </a:r>
            <a:r>
              <a:rPr lang="ru-RU" sz="1200" b="1" dirty="0">
                <a:solidFill>
                  <a:schemeClr val="bg1"/>
                </a:solidFill>
              </a:rPr>
              <a:t>52 (20%) классах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81050" y="5184775"/>
            <a:ext cx="77517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обновление ученической мебели в соответствии с </a:t>
            </a:r>
            <a:r>
              <a:rPr lang="ru-RU" sz="1600" dirty="0" err="1">
                <a:solidFill>
                  <a:schemeClr val="bg1"/>
                </a:solidFill>
              </a:rPr>
              <a:t>росто</a:t>
            </a:r>
            <a:r>
              <a:rPr lang="ru-RU" sz="1600" dirty="0">
                <a:solidFill>
                  <a:schemeClr val="bg1"/>
                </a:solidFill>
              </a:rPr>
              <a:t>-возрастными особенностями;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создание условий для организации 2-х разового питания всех школьников;</a:t>
            </a:r>
          </a:p>
        </p:txBody>
      </p:sp>
      <p:pic>
        <p:nvPicPr>
          <p:cNvPr id="16389" name="Picture 9" descr="https://encrypted-tbn0.google.com/images?q=tbn:ANd9GcQXrFBY69D0ZhHQYnmlWlskvFmsnSjI17Hfn2V5gAeDZ-TBflE6d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7" y="1403775"/>
            <a:ext cx="2548381" cy="13045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700" y="2561683"/>
            <a:ext cx="1858469" cy="149490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246" y="3216826"/>
            <a:ext cx="1219845" cy="71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2" name="TextBox 10"/>
          <p:cNvSpPr txBox="1">
            <a:spLocks noChangeArrowheads="1"/>
          </p:cNvSpPr>
          <p:nvPr/>
        </p:nvSpPr>
        <p:spPr bwMode="auto">
          <a:xfrm>
            <a:off x="2996387" y="3853160"/>
            <a:ext cx="29257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Оборудовано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60</a:t>
            </a:r>
            <a:r>
              <a:rPr lang="ru-RU" sz="1200" b="1" dirty="0">
                <a:solidFill>
                  <a:schemeClr val="bg1"/>
                </a:solidFill>
              </a:rPr>
              <a:t>%  прогулочных веранд  от потребности.</a:t>
            </a:r>
          </a:p>
          <a:p>
            <a:pPr eaLnBrk="1" hangingPunct="1"/>
            <a:endParaRPr lang="ru-RU" sz="6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Приобретено </a:t>
            </a: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84</a:t>
            </a:r>
            <a:r>
              <a:rPr lang="ru-RU" sz="1200" b="1" dirty="0">
                <a:solidFill>
                  <a:schemeClr val="bg1"/>
                </a:solidFill>
              </a:rPr>
              <a:t>% малых архитектурных форм от потребности.</a:t>
            </a:r>
          </a:p>
        </p:txBody>
      </p:sp>
      <p:sp>
        <p:nvSpPr>
          <p:cNvPr id="16393" name="TextBox 11"/>
          <p:cNvSpPr txBox="1">
            <a:spLocks noChangeArrowheads="1"/>
          </p:cNvSpPr>
          <p:nvPr/>
        </p:nvSpPr>
        <p:spPr bwMode="auto">
          <a:xfrm>
            <a:off x="5791200" y="2998788"/>
            <a:ext cx="25606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Обновлено оборудование во всех школьных столовых.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eaLnBrk="1" hangingPunct="1"/>
            <a:endParaRPr lang="ru-RU" sz="8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Созданы </a:t>
            </a:r>
            <a:r>
              <a:rPr lang="ru-RU" sz="1200" b="1" dirty="0">
                <a:solidFill>
                  <a:schemeClr val="bg1"/>
                </a:solidFill>
              </a:rPr>
              <a:t>условия для двухразового питания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в 50% образовательных учреждений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106" y="1268760"/>
            <a:ext cx="2620309" cy="172930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61610" y="503675"/>
            <a:ext cx="6985000" cy="485775"/>
          </a:xfrm>
        </p:spPr>
        <p:txBody>
          <a:bodyPr/>
          <a:lstStyle/>
          <a:p>
            <a:r>
              <a:rPr sz="2000" dirty="0" smtClean="0"/>
              <a:t>Сохранение и укрепление здоровья школьников</a:t>
            </a:r>
          </a:p>
        </p:txBody>
      </p:sp>
      <p:sp>
        <p:nvSpPr>
          <p:cNvPr id="5" name="Прямоугольник 3"/>
          <p:cNvSpPr>
            <a:spLocks noChangeArrowheads="1"/>
          </p:cNvSpPr>
          <p:nvPr/>
        </p:nvSpPr>
        <p:spPr bwMode="auto">
          <a:xfrm>
            <a:off x="781050" y="5184775"/>
            <a:ext cx="77517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обеспечение 100% охвата учащихся 3-хчасовой программой по физической культуре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продолжение </a:t>
            </a:r>
            <a:r>
              <a:rPr lang="ru-RU" sz="1600" dirty="0" smtClean="0">
                <a:solidFill>
                  <a:schemeClr val="bg1"/>
                </a:solidFill>
              </a:rPr>
              <a:t>работы </a:t>
            </a:r>
            <a:r>
              <a:rPr lang="ru-RU" sz="1600" dirty="0">
                <a:solidFill>
                  <a:schemeClr val="bg1"/>
                </a:solidFill>
              </a:rPr>
              <a:t>по сохранению здоровья детей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006341"/>
            <a:ext cx="2565657" cy="192259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363" y="2356954"/>
            <a:ext cx="2161762" cy="162132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779" y="1373075"/>
            <a:ext cx="2599651" cy="172999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412" name="TextBox 13"/>
          <p:cNvSpPr txBox="1">
            <a:spLocks noChangeArrowheads="1"/>
          </p:cNvSpPr>
          <p:nvPr/>
        </p:nvSpPr>
        <p:spPr bwMode="auto">
          <a:xfrm>
            <a:off x="611188" y="2928938"/>
            <a:ext cx="23406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Оборудовано:</a:t>
            </a:r>
          </a:p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2 футбольных поля</a:t>
            </a:r>
          </a:p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2 хоккейных корта</a:t>
            </a:r>
          </a:p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3 комплексные гимнастические площадки</a:t>
            </a:r>
          </a:p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4 </a:t>
            </a:r>
            <a:r>
              <a:rPr lang="ru-RU" sz="1200" b="1" dirty="0">
                <a:solidFill>
                  <a:schemeClr val="bg1"/>
                </a:solidFill>
              </a:rPr>
              <a:t>баскетбольных </a:t>
            </a:r>
            <a:r>
              <a:rPr lang="ru-RU" sz="1200" b="1" dirty="0" smtClean="0">
                <a:solidFill>
                  <a:schemeClr val="bg1"/>
                </a:solidFill>
              </a:rPr>
              <a:t>площадки</a:t>
            </a:r>
            <a:endParaRPr lang="ru-RU" sz="1200" b="1" dirty="0">
              <a:solidFill>
                <a:schemeClr val="bg1"/>
              </a:solidFill>
            </a:endParaRPr>
          </a:p>
          <a:p>
            <a:pPr eaLnBrk="1" hangingPunct="1"/>
            <a:r>
              <a:rPr lang="ru-RU" sz="1200" b="1" dirty="0">
                <a:solidFill>
                  <a:schemeClr val="bg1"/>
                </a:solidFill>
              </a:rPr>
              <a:t>2 спортивные площадки в детских садах</a:t>
            </a:r>
          </a:p>
        </p:txBody>
      </p:sp>
      <p:sp>
        <p:nvSpPr>
          <p:cNvPr id="17415" name="TextBox 16"/>
          <p:cNvSpPr txBox="1">
            <a:spLocks noChangeArrowheads="1"/>
          </p:cNvSpPr>
          <p:nvPr/>
        </p:nvSpPr>
        <p:spPr bwMode="auto">
          <a:xfrm>
            <a:off x="3427413" y="4043363"/>
            <a:ext cx="2089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>
                <a:solidFill>
                  <a:schemeClr val="bg1"/>
                </a:solidFill>
              </a:rPr>
              <a:t>Ремонт бассейнов в двух образовательных учреждениях</a:t>
            </a:r>
          </a:p>
        </p:txBody>
      </p:sp>
      <p:sp>
        <p:nvSpPr>
          <p:cNvPr id="17416" name="TextBox 17"/>
          <p:cNvSpPr txBox="1">
            <a:spLocks noChangeArrowheads="1"/>
          </p:cNvSpPr>
          <p:nvPr/>
        </p:nvSpPr>
        <p:spPr bwMode="auto">
          <a:xfrm>
            <a:off x="5995988" y="3121025"/>
            <a:ext cx="2089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>
                <a:solidFill>
                  <a:schemeClr val="bg1"/>
                </a:solidFill>
              </a:rPr>
              <a:t>Охвачено </a:t>
            </a:r>
            <a:r>
              <a:rPr lang="ru-RU" sz="1200" b="1" dirty="0">
                <a:solidFill>
                  <a:schemeClr val="bg1"/>
                </a:solidFill>
              </a:rPr>
              <a:t>летней оздоровительной кампанией 56% детей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061610" y="503675"/>
            <a:ext cx="6985000" cy="485775"/>
          </a:xfrm>
        </p:spPr>
        <p:txBody>
          <a:bodyPr/>
          <a:lstStyle/>
          <a:p>
            <a:r>
              <a:rPr sz="2000" dirty="0" smtClean="0"/>
              <a:t>Развитие самостоятельности школ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656748" y="1133745"/>
            <a:ext cx="283513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доля автономных учреждений – 53,6% </a:t>
            </a:r>
            <a:r>
              <a:rPr lang="ru-RU" dirty="0" smtClean="0"/>
              <a:t>учреждений</a:t>
            </a:r>
            <a:endParaRPr lang="ru-RU" dirty="0"/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781050" y="5184775"/>
            <a:ext cx="7751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>
                <a:solidFill>
                  <a:schemeClr val="bg1"/>
                </a:solidFill>
              </a:rPr>
              <a:t>Активизировать деятельность органов государственно-общественного управления 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66655" y="1673805"/>
            <a:ext cx="3465385" cy="7386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доля </a:t>
            </a:r>
            <a:r>
              <a:rPr lang="ru-RU" dirty="0"/>
              <a:t>общеобразовательных учреждений переведенных на </a:t>
            </a:r>
            <a:r>
              <a:rPr lang="ru-RU" dirty="0" smtClean="0"/>
              <a:t>НПФ – </a:t>
            </a:r>
            <a:r>
              <a:rPr lang="ru-RU" dirty="0"/>
              <a:t>100% </a:t>
            </a:r>
            <a:r>
              <a:rPr lang="ru-RU" dirty="0" smtClean="0"/>
              <a:t>учреждений</a:t>
            </a:r>
            <a:endParaRPr lang="ru-RU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257959" y="2446148"/>
            <a:ext cx="402423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доля </a:t>
            </a:r>
            <a:r>
              <a:rPr lang="ru-RU" dirty="0"/>
              <a:t>учреждений с НСОТ – 100% </a:t>
            </a:r>
            <a:r>
              <a:rPr lang="ru-RU" dirty="0" smtClean="0"/>
              <a:t>учреждений</a:t>
            </a:r>
            <a:endParaRPr lang="ru-RU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176845" y="2798930"/>
            <a:ext cx="387043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сайты </a:t>
            </a:r>
            <a:r>
              <a:rPr lang="ru-RU" dirty="0"/>
              <a:t>образовательных учреждений – 100% </a:t>
            </a:r>
            <a:r>
              <a:rPr lang="ru-RU" dirty="0" smtClean="0"/>
              <a:t>учреждений</a:t>
            </a:r>
            <a:endParaRPr lang="ru-RU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076945" y="3383995"/>
            <a:ext cx="355539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публичные </a:t>
            </a:r>
            <a:r>
              <a:rPr lang="ru-RU" dirty="0"/>
              <a:t>доклады – 100% </a:t>
            </a:r>
            <a:r>
              <a:rPr lang="ru-RU" dirty="0" smtClean="0"/>
              <a:t>учреждений</a:t>
            </a:r>
            <a:endParaRPr lang="ru-RU" dirty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922461" y="3744035"/>
            <a:ext cx="360997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органы </a:t>
            </a:r>
            <a:r>
              <a:rPr lang="ru-RU" dirty="0"/>
              <a:t>государственно-общественного управления – 100% учреждений</a:t>
            </a:r>
          </a:p>
        </p:txBody>
      </p:sp>
      <p:pic>
        <p:nvPicPr>
          <p:cNvPr id="23556" name="Picture 4" descr="https://encrypted-tbn3.google.com/images?q=tbn:ANd9GcS9LvqYha_m2Q28IFDsqgs9UH0XPqs8a4_0VBLPm_SmShsKbKLe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465" y="3134107"/>
            <a:ext cx="2619375" cy="17430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06615" y="691216"/>
            <a:ext cx="6985000" cy="485775"/>
          </a:xfrm>
        </p:spPr>
        <p:txBody>
          <a:bodyPr/>
          <a:lstStyle/>
          <a:p>
            <a:r>
              <a:rPr sz="2000" dirty="0" smtClean="0"/>
              <a:t>Финансирование модернизации муниципальной системы образования, тыс. рублей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81050" y="5610726"/>
            <a:ext cx="77517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Доля расходов на образование города – 38,9%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6012793"/>
              </p:ext>
            </p:extLst>
          </p:nvPr>
        </p:nvGraphicFramePr>
        <p:xfrm>
          <a:off x="1081263" y="1312006"/>
          <a:ext cx="7151336" cy="1980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6575" y="3247221"/>
            <a:ext cx="3735415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Новая школа Югры:</a:t>
            </a:r>
          </a:p>
          <a:p>
            <a:r>
              <a:rPr lang="ru-RU" dirty="0"/>
              <a:t>Всего – </a:t>
            </a:r>
            <a:r>
              <a:rPr lang="ru-RU" dirty="0" smtClean="0"/>
              <a:t>48 030</a:t>
            </a:r>
            <a:endParaRPr lang="ru-RU" dirty="0"/>
          </a:p>
          <a:p>
            <a:r>
              <a:rPr lang="ru-RU" dirty="0"/>
              <a:t>Муниципальный бюджет – </a:t>
            </a:r>
            <a:r>
              <a:rPr lang="ru-RU" dirty="0" smtClean="0"/>
              <a:t>24 430</a:t>
            </a:r>
            <a:endParaRPr lang="ru-RU" dirty="0"/>
          </a:p>
          <a:p>
            <a:r>
              <a:rPr lang="ru-RU" dirty="0"/>
              <a:t>Окружной бюджет – </a:t>
            </a:r>
            <a:r>
              <a:rPr lang="ru-RU" dirty="0" smtClean="0"/>
              <a:t>23 600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62011" y="3247221"/>
            <a:ext cx="36004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Модернизация общего образования:</a:t>
            </a:r>
          </a:p>
          <a:p>
            <a:r>
              <a:rPr lang="ru-RU" dirty="0"/>
              <a:t>Всего – </a:t>
            </a:r>
            <a:r>
              <a:rPr lang="ru-RU" dirty="0" smtClean="0"/>
              <a:t>5 210</a:t>
            </a:r>
            <a:endParaRPr lang="ru-RU" dirty="0"/>
          </a:p>
          <a:p>
            <a:r>
              <a:rPr lang="ru-RU" dirty="0"/>
              <a:t>Муниципальный бюджет – 260</a:t>
            </a:r>
          </a:p>
          <a:p>
            <a:r>
              <a:rPr lang="ru-RU" dirty="0"/>
              <a:t>Окружной бюджет – 4950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575" y="4238687"/>
            <a:ext cx="3735415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Подготовка к новому учебному году:</a:t>
            </a:r>
          </a:p>
          <a:p>
            <a:r>
              <a:rPr lang="ru-RU" dirty="0"/>
              <a:t>Всего – </a:t>
            </a:r>
            <a:r>
              <a:rPr lang="ru-RU" dirty="0" smtClean="0"/>
              <a:t>29 547</a:t>
            </a:r>
            <a:endParaRPr lang="ru-RU" dirty="0"/>
          </a:p>
          <a:p>
            <a:r>
              <a:rPr lang="ru-RU" dirty="0"/>
              <a:t>Муниципальный бюджет – </a:t>
            </a:r>
            <a:r>
              <a:rPr lang="ru-RU" dirty="0" smtClean="0"/>
              <a:t>6 651</a:t>
            </a:r>
            <a:endParaRPr lang="ru-RU" dirty="0"/>
          </a:p>
          <a:p>
            <a:r>
              <a:rPr lang="ru-RU" dirty="0" err="1" smtClean="0"/>
              <a:t>Внебюджет</a:t>
            </a:r>
            <a:r>
              <a:rPr lang="ru-RU" dirty="0" smtClean="0"/>
              <a:t> – 18 812</a:t>
            </a:r>
            <a:endParaRPr lang="ru-RU" dirty="0"/>
          </a:p>
          <a:p>
            <a:r>
              <a:rPr lang="ru-RU" dirty="0"/>
              <a:t>Средства </a:t>
            </a:r>
            <a:r>
              <a:rPr lang="ru-RU" dirty="0" smtClean="0"/>
              <a:t>депутатов </a:t>
            </a:r>
            <a:r>
              <a:rPr lang="ru-RU" dirty="0"/>
              <a:t>– </a:t>
            </a:r>
            <a:r>
              <a:rPr lang="ru-RU" dirty="0" smtClean="0"/>
              <a:t> 4 084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62011" y="4247491"/>
            <a:ext cx="36004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ПНП «Образование»:</a:t>
            </a:r>
            <a:endParaRPr lang="ru-RU" dirty="0"/>
          </a:p>
          <a:p>
            <a:r>
              <a:rPr lang="ru-RU" dirty="0"/>
              <a:t>Всего – </a:t>
            </a:r>
            <a:r>
              <a:rPr lang="ru-RU" dirty="0" smtClean="0"/>
              <a:t>11 889</a:t>
            </a:r>
            <a:endParaRPr lang="ru-RU" dirty="0"/>
          </a:p>
          <a:p>
            <a:r>
              <a:rPr lang="ru-RU" dirty="0"/>
              <a:t>Муниципальный бюджет – </a:t>
            </a:r>
            <a:r>
              <a:rPr lang="ru-RU" dirty="0" smtClean="0"/>
              <a:t>1 329</a:t>
            </a:r>
            <a:endParaRPr lang="ru-RU" dirty="0"/>
          </a:p>
          <a:p>
            <a:r>
              <a:rPr lang="ru-RU" dirty="0" smtClean="0"/>
              <a:t>Окружной бюджет – 3 010</a:t>
            </a:r>
            <a:endParaRPr lang="ru-RU" dirty="0"/>
          </a:p>
          <a:p>
            <a:r>
              <a:rPr lang="ru-RU" dirty="0" smtClean="0"/>
              <a:t>Федеральный бюджет </a:t>
            </a:r>
            <a:r>
              <a:rPr lang="ru-RU" dirty="0"/>
              <a:t>– </a:t>
            </a:r>
            <a:r>
              <a:rPr lang="ru-RU" dirty="0" smtClean="0"/>
              <a:t>7 550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2565" y="1853825"/>
            <a:ext cx="1851717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b="1" dirty="0" smtClean="0"/>
              <a:t>ВСЕГО </a:t>
            </a:r>
          </a:p>
          <a:p>
            <a:r>
              <a:rPr lang="ru-RU" b="1" dirty="0" smtClean="0"/>
              <a:t>на модернизацию</a:t>
            </a:r>
          </a:p>
          <a:p>
            <a:r>
              <a:rPr lang="ru-RU" b="1" dirty="0" smtClean="0"/>
              <a:t>94 676 </a:t>
            </a:r>
            <a:r>
              <a:rPr lang="ru-RU" b="1" dirty="0" err="1" smtClean="0"/>
              <a:t>тыс.рублей</a:t>
            </a:r>
            <a:endParaRPr lang="ru-RU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457430" y="728700"/>
            <a:ext cx="6985000" cy="485775"/>
          </a:xfrm>
        </p:spPr>
        <p:txBody>
          <a:bodyPr/>
          <a:lstStyle/>
          <a:p>
            <a:r>
              <a:rPr sz="2400" dirty="0" smtClean="0"/>
              <a:t>Направления модернизации муниципальной системы образования</a:t>
            </a:r>
          </a:p>
        </p:txBody>
      </p:sp>
      <p:sp>
        <p:nvSpPr>
          <p:cNvPr id="3075" name="Объект 3"/>
          <p:cNvSpPr>
            <a:spLocks noGrp="1"/>
          </p:cNvSpPr>
          <p:nvPr>
            <p:ph idx="1"/>
          </p:nvPr>
        </p:nvSpPr>
        <p:spPr>
          <a:xfrm>
            <a:off x="701570" y="1673805"/>
            <a:ext cx="7786688" cy="413702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Изменение школьной инфраструктуры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Переход на федеральные государственные образовательные стандарты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Совершенствование учительского корпуса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Развитие системы поддержки талантливых детей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Сохранение и укрепление здоровья школьников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ru-RU" sz="2000" dirty="0" smtClean="0"/>
              <a:t>Расширение самостоятельности школ</a:t>
            </a:r>
          </a:p>
        </p:txBody>
      </p:sp>
      <p:pic>
        <p:nvPicPr>
          <p:cNvPr id="1026" name="Picture 2" descr="C:\Users\zvn\Downloads\ННШ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55" y="413665"/>
            <a:ext cx="1305145" cy="10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525" y="548680"/>
            <a:ext cx="2466975" cy="184785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6985000" cy="485775"/>
          </a:xfrm>
        </p:spPr>
        <p:txBody>
          <a:bodyPr/>
          <a:lstStyle/>
          <a:p>
            <a:r>
              <a:rPr lang="ru-RU" sz="2000" dirty="0" smtClean="0"/>
              <a:t>Результаты</a:t>
            </a:r>
            <a:endParaRPr sz="2000" dirty="0" smtClean="0"/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61810" y="1043735"/>
            <a:ext cx="5580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Уровень готовность к школе </a:t>
            </a:r>
            <a:r>
              <a:rPr lang="ru-RU" sz="1400" dirty="0" smtClean="0">
                <a:solidFill>
                  <a:schemeClr val="bg1"/>
                </a:solidFill>
              </a:rPr>
              <a:t>– 70% дошкольников могут обучаться по программам повышенного уровня обучения.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61810" y="1763815"/>
            <a:ext cx="337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Общая успеваемость – 100%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Качественная успеваемость – 44,6%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58" y="2584065"/>
            <a:ext cx="3982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Итоговая аттестация 9 классов: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Общая успеваемость – 100%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Качественная успеваемость – 34,4%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Окончили школу с отличием 35 выпускников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2012" y="2430144"/>
            <a:ext cx="3360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Итоговая аттестация 11 классов: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Общая успеваемость – 99,3%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Качественная успеваемость – 43,9%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Окончили школу 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22 выпускника с золотой медалью</a:t>
            </a:r>
          </a:p>
          <a:p>
            <a:r>
              <a:rPr lang="ru-RU" sz="1400" dirty="0" smtClean="0">
                <a:solidFill>
                  <a:schemeClr val="bg1"/>
                </a:solidFill>
              </a:rPr>
              <a:t>11 выпускников с серебряной медалью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96725" y="4705980"/>
            <a:ext cx="41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Продолжают обучение в учреждениях </a:t>
            </a:r>
            <a:r>
              <a:rPr lang="ru-RU" sz="1400" b="1" dirty="0" smtClean="0">
                <a:solidFill>
                  <a:schemeClr val="bg1"/>
                </a:solidFill>
              </a:rPr>
              <a:t>профессионального образования </a:t>
            </a:r>
            <a:r>
              <a:rPr lang="ru-RU" sz="1400" dirty="0" smtClean="0">
                <a:solidFill>
                  <a:schemeClr val="bg1"/>
                </a:solidFill>
              </a:rPr>
              <a:t>– 95,1%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2861810" y="1673805"/>
            <a:ext cx="54006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2861810" y="2348880"/>
            <a:ext cx="5400600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926595" y="4464115"/>
            <a:ext cx="7335815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4549497" y="2528900"/>
            <a:ext cx="11251" cy="180020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175" y="4612122"/>
            <a:ext cx="2495550" cy="18288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8"/>
          <p:cNvSpPr>
            <a:spLocks noChangeArrowheads="1"/>
          </p:cNvSpPr>
          <p:nvPr/>
        </p:nvSpPr>
        <p:spPr bwMode="auto">
          <a:xfrm>
            <a:off x="611188" y="1808163"/>
            <a:ext cx="8220075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Спасибо за </a:t>
            </a:r>
            <a:r>
              <a:rPr lang="ru-RU" sz="4000" dirty="0" smtClean="0">
                <a:solidFill>
                  <a:schemeClr val="bg1"/>
                </a:solidFill>
              </a:rPr>
              <a:t>внимание!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594048" y="2843935"/>
            <a:ext cx="8220075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Приглашаем к диалогу.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258888" y="548680"/>
            <a:ext cx="6985000" cy="485775"/>
          </a:xfrm>
        </p:spPr>
        <p:txBody>
          <a:bodyPr/>
          <a:lstStyle/>
          <a:p>
            <a:r>
              <a:rPr sz="2400" dirty="0" smtClean="0"/>
              <a:t>Изменение школьной инфраструктуры</a:t>
            </a:r>
          </a:p>
        </p:txBody>
      </p:sp>
      <p:pic>
        <p:nvPicPr>
          <p:cNvPr id="4099" name="Picture 4" descr="https://encrypted-tbn3.google.com/images?q=tbn:ANd9GcQdKmjBihCJdlJp63K6ZiMLaQXFeaG4aMVPzZA31ZPxnr6YYuEe0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1403350"/>
            <a:ext cx="2474913" cy="115093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1741488"/>
            <a:ext cx="1762125" cy="1219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1616075"/>
            <a:ext cx="1762125" cy="1219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238" y="3743325"/>
            <a:ext cx="1760537" cy="1219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3878263"/>
            <a:ext cx="1760538" cy="1219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486275"/>
            <a:ext cx="1762125" cy="12192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Box 3"/>
          <p:cNvSpPr txBox="1">
            <a:spLocks noChangeArrowheads="1"/>
          </p:cNvSpPr>
          <p:nvPr/>
        </p:nvSpPr>
        <p:spPr bwMode="auto">
          <a:xfrm>
            <a:off x="3729038" y="2565400"/>
            <a:ext cx="20002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Школа №8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825 мест, 3-й мкрн.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2013 год</a:t>
            </a:r>
          </a:p>
        </p:txBody>
      </p:sp>
      <p:sp>
        <p:nvSpPr>
          <p:cNvPr id="4106" name="TextBox 11"/>
          <p:cNvSpPr txBox="1">
            <a:spLocks noChangeArrowheads="1"/>
          </p:cNvSpPr>
          <p:nvPr/>
        </p:nvSpPr>
        <p:spPr bwMode="auto">
          <a:xfrm>
            <a:off x="800100" y="2960688"/>
            <a:ext cx="18811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Детский сад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320 мест, 4-й мкрн.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2012 год</a:t>
            </a: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6800850" y="2835275"/>
            <a:ext cx="18208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Детский сад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320 мест, 6-й мкрн.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2013 год</a:t>
            </a:r>
          </a:p>
        </p:txBody>
      </p:sp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522288" y="5097463"/>
            <a:ext cx="24463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 dirty="0">
                <a:solidFill>
                  <a:schemeClr val="bg1"/>
                </a:solidFill>
              </a:rPr>
              <a:t>Детский сад</a:t>
            </a:r>
          </a:p>
          <a:p>
            <a:pPr eaLnBrk="1" hangingPunct="1"/>
            <a:r>
              <a:rPr lang="ru-RU" sz="1400" dirty="0">
                <a:solidFill>
                  <a:schemeClr val="bg1"/>
                </a:solidFill>
              </a:rPr>
              <a:t>320 мест, </a:t>
            </a:r>
            <a:r>
              <a:rPr lang="ru-RU" sz="1400" dirty="0" err="1">
                <a:solidFill>
                  <a:schemeClr val="bg1"/>
                </a:solidFill>
              </a:rPr>
              <a:t>мкрн</a:t>
            </a:r>
            <a:r>
              <a:rPr lang="ru-RU" sz="1400" dirty="0">
                <a:solidFill>
                  <a:schemeClr val="bg1"/>
                </a:solidFill>
              </a:rPr>
              <a:t>. Восточный</a:t>
            </a:r>
          </a:p>
          <a:p>
            <a:pPr eaLnBrk="1" hangingPunct="1"/>
            <a:r>
              <a:rPr lang="ru-RU" sz="1400" dirty="0" smtClean="0">
                <a:solidFill>
                  <a:schemeClr val="bg1"/>
                </a:solidFill>
              </a:rPr>
              <a:t>201</a:t>
            </a:r>
            <a:r>
              <a:rPr lang="en-US" sz="1400" dirty="0" smtClean="0">
                <a:solidFill>
                  <a:schemeClr val="bg1"/>
                </a:solidFill>
              </a:rPr>
              <a:t>4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год</a:t>
            </a:r>
          </a:p>
        </p:txBody>
      </p:sp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3475038" y="5705475"/>
            <a:ext cx="2446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Детский сад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300 мест, мкрн. Западный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2015 год</a:t>
            </a:r>
          </a:p>
        </p:txBody>
      </p:sp>
      <p:sp>
        <p:nvSpPr>
          <p:cNvPr id="4110" name="TextBox 15"/>
          <p:cNvSpPr txBox="1">
            <a:spLocks noChangeArrowheads="1"/>
          </p:cNvSpPr>
          <p:nvPr/>
        </p:nvSpPr>
        <p:spPr bwMode="auto">
          <a:xfrm>
            <a:off x="6704013" y="4962525"/>
            <a:ext cx="17827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Детский сад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140 мест, 3 мкрн.</a:t>
            </a:r>
          </a:p>
          <a:p>
            <a:pPr eaLnBrk="1" hangingPunct="1"/>
            <a:r>
              <a:rPr lang="ru-RU" sz="1400">
                <a:solidFill>
                  <a:schemeClr val="bg1"/>
                </a:solidFill>
              </a:rPr>
              <a:t>2013 год</a:t>
            </a:r>
          </a:p>
        </p:txBody>
      </p:sp>
      <p:sp>
        <p:nvSpPr>
          <p:cNvPr id="4111" name="TextBox 17"/>
          <p:cNvSpPr txBox="1">
            <a:spLocks noChangeArrowheads="1"/>
          </p:cNvSpPr>
          <p:nvPr/>
        </p:nvSpPr>
        <p:spPr bwMode="auto">
          <a:xfrm>
            <a:off x="2727325" y="3473450"/>
            <a:ext cx="3824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chemeClr val="bg1"/>
                </a:solidFill>
              </a:rPr>
              <a:t>Строительство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61610" y="593685"/>
            <a:ext cx="6985000" cy="485775"/>
          </a:xfrm>
        </p:spPr>
        <p:txBody>
          <a:bodyPr/>
          <a:lstStyle/>
          <a:p>
            <a:r>
              <a:rPr dirty="0" smtClean="0"/>
              <a:t>Доступность образования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646989"/>
              </p:ext>
            </p:extLst>
          </p:nvPr>
        </p:nvGraphicFramePr>
        <p:xfrm>
          <a:off x="1285875" y="1223755"/>
          <a:ext cx="6707188" cy="202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413917"/>
              </p:ext>
            </p:extLst>
          </p:nvPr>
        </p:nvGraphicFramePr>
        <p:xfrm>
          <a:off x="1285875" y="3338305"/>
          <a:ext cx="6707188" cy="207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Прямоугольник 5"/>
          <p:cNvSpPr>
            <a:spLocks noChangeArrowheads="1"/>
          </p:cNvSpPr>
          <p:nvPr/>
        </p:nvSpPr>
        <p:spPr bwMode="auto">
          <a:xfrm>
            <a:off x="701570" y="5590105"/>
            <a:ext cx="7751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завершение </a:t>
            </a:r>
            <a:r>
              <a:rPr lang="ru-RU" sz="1600" dirty="0" smtClean="0">
                <a:solidFill>
                  <a:schemeClr val="bg1"/>
                </a:solidFill>
              </a:rPr>
              <a:t>строительства образовательных учреждений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258888" y="548680"/>
            <a:ext cx="6985000" cy="801688"/>
          </a:xfrm>
        </p:spPr>
        <p:txBody>
          <a:bodyPr/>
          <a:lstStyle/>
          <a:p>
            <a:r>
              <a:rPr sz="2000" dirty="0" smtClean="0"/>
              <a:t>Создание безопасных и комфортных условий пребывания в образовательных учреждениях</a:t>
            </a:r>
          </a:p>
        </p:txBody>
      </p:sp>
      <p:pic>
        <p:nvPicPr>
          <p:cNvPr id="6147" name="Picture 2" descr="https://encrypted-tbn3.google.com/images?q=tbn:ANd9GcS10s1QodBEW5S2PJSJckrTXVohbz1M9AAPHxUe55UdvrTkbZQPY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45" y="1538790"/>
            <a:ext cx="2165448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Прямоугольник 2"/>
          <p:cNvSpPr>
            <a:spLocks noChangeArrowheads="1"/>
          </p:cNvSpPr>
          <p:nvPr/>
        </p:nvSpPr>
        <p:spPr bwMode="auto">
          <a:xfrm>
            <a:off x="2906815" y="3203975"/>
            <a:ext cx="32853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обеспечение санитарно-эпидемиологической безопасности зданий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010" y="1493785"/>
            <a:ext cx="1621736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3789362"/>
            <a:ext cx="2162718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1" name="TextBox 12"/>
          <p:cNvSpPr txBox="1">
            <a:spLocks noChangeArrowheads="1"/>
          </p:cNvSpPr>
          <p:nvPr/>
        </p:nvSpPr>
        <p:spPr bwMode="auto">
          <a:xfrm>
            <a:off x="2664380" y="1538790"/>
            <a:ext cx="195262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50" b="1" dirty="0">
                <a:solidFill>
                  <a:schemeClr val="bg1"/>
                </a:solidFill>
              </a:rPr>
              <a:t>Ремонт кровли </a:t>
            </a:r>
            <a:endParaRPr lang="ru-RU" sz="125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ru-RU" sz="1250" b="1" dirty="0" smtClean="0">
                <a:solidFill>
                  <a:schemeClr val="bg1"/>
                </a:solidFill>
              </a:rPr>
              <a:t>в 7 образовательных </a:t>
            </a:r>
            <a:r>
              <a:rPr lang="ru-RU" sz="1250" b="1" dirty="0">
                <a:solidFill>
                  <a:schemeClr val="bg1"/>
                </a:solidFill>
              </a:rPr>
              <a:t>учреждениях</a:t>
            </a:r>
          </a:p>
        </p:txBody>
      </p: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6327195" y="1493785"/>
            <a:ext cx="2562753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25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Замена напольного покрытия в 8 образовательных учреждениях</a:t>
            </a:r>
          </a:p>
        </p:txBody>
      </p:sp>
      <p:sp>
        <p:nvSpPr>
          <p:cNvPr id="6153" name="TextBox 14"/>
          <p:cNvSpPr txBox="1">
            <a:spLocks noChangeArrowheads="1"/>
          </p:cNvSpPr>
          <p:nvPr/>
        </p:nvSpPr>
        <p:spPr bwMode="auto">
          <a:xfrm>
            <a:off x="2664380" y="4754575"/>
            <a:ext cx="199255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25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Замена окон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21 образовательном учреждении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6372200" y="4824155"/>
            <a:ext cx="2434049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1" hangingPunct="1">
              <a:defRPr sz="1250" b="1">
                <a:solidFill>
                  <a:schemeClr val="bg1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Устранение  90% предписаний надзорных органов</a:t>
            </a:r>
          </a:p>
        </p:txBody>
      </p:sp>
      <p:sp>
        <p:nvSpPr>
          <p:cNvPr id="6155" name="Прямоугольник 16"/>
          <p:cNvSpPr>
            <a:spLocks noChangeArrowheads="1"/>
          </p:cNvSpPr>
          <p:nvPr/>
        </p:nvSpPr>
        <p:spPr bwMode="auto">
          <a:xfrm>
            <a:off x="781050" y="5430838"/>
            <a:ext cx="7751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 dirty="0" smtClean="0">
                <a:solidFill>
                  <a:schemeClr val="bg1"/>
                </a:solidFill>
              </a:rPr>
              <a:t>ревизия и ремонт систем тепло и водоснабжения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56" name="Picture 11" descr="https://encrypted-tbn0.google.com/images?q=tbn:ANd9GcQFQsDZwvrj96wD7bK0uEYA58KswvgGRMU9WSPkOFai3m8BqbErRQ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49160"/>
            <a:ext cx="2434050" cy="1620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6985000" cy="801688"/>
          </a:xfrm>
        </p:spPr>
        <p:txBody>
          <a:bodyPr/>
          <a:lstStyle/>
          <a:p>
            <a:r>
              <a:rPr sz="2000" dirty="0" smtClean="0"/>
              <a:t>Внедрение федеральных государственных требований в дошкольном образовании</a:t>
            </a: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232025" y="1493785"/>
            <a:ext cx="4589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Модель организации образовательного процесса</a:t>
            </a:r>
          </a:p>
        </p:txBody>
      </p:sp>
      <p:sp>
        <p:nvSpPr>
          <p:cNvPr id="7172" name="TextBox 12"/>
          <p:cNvSpPr txBox="1">
            <a:spLocks noChangeArrowheads="1"/>
          </p:cNvSpPr>
          <p:nvPr/>
        </p:nvSpPr>
        <p:spPr bwMode="auto">
          <a:xfrm>
            <a:off x="585788" y="4104075"/>
            <a:ext cx="2095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Непосредственно образовательная деятельность</a:t>
            </a:r>
          </a:p>
        </p:txBody>
      </p:sp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3818635" y="4104075"/>
            <a:ext cx="1968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>
                <a:solidFill>
                  <a:schemeClr val="bg1"/>
                </a:solidFill>
              </a:rPr>
              <a:t>Решение образовательных задач в ходе режимных моментов</a:t>
            </a:r>
          </a:p>
        </p:txBody>
      </p:sp>
      <p:sp>
        <p:nvSpPr>
          <p:cNvPr id="7174" name="TextBox 14"/>
          <p:cNvSpPr txBox="1">
            <a:spLocks noChangeArrowheads="1"/>
          </p:cNvSpPr>
          <p:nvPr/>
        </p:nvSpPr>
        <p:spPr bwMode="auto">
          <a:xfrm>
            <a:off x="6564313" y="4093750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>
                <a:solidFill>
                  <a:schemeClr val="bg1"/>
                </a:solidFill>
              </a:rPr>
              <a:t>Самостоятельная деятельность детей</a:t>
            </a:r>
          </a:p>
        </p:txBody>
      </p:sp>
      <p:sp>
        <p:nvSpPr>
          <p:cNvPr id="7175" name="Прямоугольник 16"/>
          <p:cNvSpPr>
            <a:spLocks noChangeArrowheads="1"/>
          </p:cNvSpPr>
          <p:nvPr/>
        </p:nvSpPr>
        <p:spPr bwMode="auto">
          <a:xfrm>
            <a:off x="781050" y="5184195"/>
            <a:ext cx="77517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Задача:</a:t>
            </a:r>
          </a:p>
          <a:p>
            <a:pPr lvl="1"/>
            <a:r>
              <a:rPr lang="ru-RU" sz="1600" dirty="0">
                <a:solidFill>
                  <a:schemeClr val="bg1"/>
                </a:solidFill>
              </a:rPr>
              <a:t>выполнение требований по оснащению учебного процесса в детских садах в соответствии с федеральными требованиями</a:t>
            </a:r>
          </a:p>
        </p:txBody>
      </p:sp>
      <p:pic>
        <p:nvPicPr>
          <p:cNvPr id="7176" name="Picture 4" descr="https://encrypted-tbn0.google.com/images?q=tbn:ANd9GcQeDHG13DwR-p8tDkslyUI75VDMe0UXucFxsLYQ2cJ4uKrYtyY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9" y="2319750"/>
            <a:ext cx="240242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https://encrypted-tbn0.google.com/images?q=tbn:ANd9GcSB3GDNNZzd1W0bq34sdWMm2pF1hrjt56hRe10oyItrq0FMoQv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100" y="2319750"/>
            <a:ext cx="240517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7325" y="2303875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061610" y="638690"/>
            <a:ext cx="6985000" cy="351185"/>
          </a:xfrm>
        </p:spPr>
        <p:txBody>
          <a:bodyPr/>
          <a:lstStyle/>
          <a:p>
            <a:r>
              <a:rPr sz="2400" dirty="0" smtClean="0"/>
              <a:t>Введение ФГОС</a:t>
            </a: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781050" y="5274205"/>
            <a:ext cx="7751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Задачи: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создание </a:t>
            </a:r>
            <a:r>
              <a:rPr lang="ru-RU" sz="1600" dirty="0" smtClean="0">
                <a:solidFill>
                  <a:schemeClr val="bg1"/>
                </a:solidFill>
              </a:rPr>
              <a:t>условий для внедрения ФГОС начального и основного общего образования;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создание сетевой модели организации внеурочной </a:t>
            </a:r>
            <a:r>
              <a:rPr lang="ru-RU" sz="1600" dirty="0" smtClean="0">
                <a:solidFill>
                  <a:schemeClr val="bg1"/>
                </a:solidFill>
              </a:rPr>
              <a:t>деятельности.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8954" y="1349478"/>
            <a:ext cx="217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2012 – 2013 </a:t>
            </a:r>
            <a:r>
              <a:rPr lang="ru-RU" u="sng" dirty="0" err="1" smtClean="0">
                <a:solidFill>
                  <a:schemeClr val="bg1"/>
                </a:solidFill>
              </a:rPr>
              <a:t>уч.год</a:t>
            </a:r>
            <a:endParaRPr lang="ru-RU" u="sng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1860" y="1358770"/>
            <a:ext cx="67678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{</a:t>
            </a:r>
            <a:endParaRPr lang="ru-RU" sz="80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1650" y="1808820"/>
            <a:ext cx="2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ФГОС НОО 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61910" y="1583795"/>
            <a:ext cx="4410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 первые классы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 вторые классы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Два третьих класса (6 и 11 школы)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1650" y="2708920"/>
            <a:ext cx="2115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ФГОС ООО –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61910" y="2749070"/>
            <a:ext cx="44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Один пятый класс в Гимназии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585" y="3779748"/>
            <a:ext cx="139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2014 год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41730" y="3824753"/>
            <a:ext cx="2205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Все пятые классы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6695" y="3732420"/>
            <a:ext cx="41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–</a:t>
            </a:r>
          </a:p>
        </p:txBody>
      </p:sp>
      <p:pic>
        <p:nvPicPr>
          <p:cNvPr id="25602" name="Picture 2" descr="https://encrypted-tbn0.google.com/images?q=tbn:ANd9GcRcuwdT71S_XI_tjFXF-yXXBGSwICwwt2XtjWjAx1CTmMKFdewj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075" y="3476600"/>
            <a:ext cx="2619375" cy="17526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61610" y="638690"/>
            <a:ext cx="6985000" cy="666750"/>
          </a:xfrm>
        </p:spPr>
        <p:txBody>
          <a:bodyPr/>
          <a:lstStyle/>
          <a:p>
            <a:r>
              <a:rPr sz="2400" dirty="0" smtClean="0"/>
              <a:t>Уровень готовности к внедрению ФГОС начального общего образования</a:t>
            </a:r>
          </a:p>
        </p:txBody>
      </p:sp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30216"/>
              </p:ext>
            </p:extLst>
          </p:nvPr>
        </p:nvGraphicFramePr>
        <p:xfrm>
          <a:off x="612776" y="1538790"/>
          <a:ext cx="7920037" cy="377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781050" y="5430838"/>
            <a:ext cx="77517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Задача:</a:t>
            </a:r>
            <a:endParaRPr lang="ru-RU" sz="16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1"/>
                </a:solidFill>
              </a:rPr>
              <a:t>создание материально-технической базы в соответствии с требованиями </a:t>
            </a:r>
            <a:r>
              <a:rPr lang="ru-RU" sz="1600" dirty="0" smtClean="0">
                <a:solidFill>
                  <a:schemeClr val="bg1"/>
                </a:solidFill>
              </a:rPr>
              <a:t>ФГОС начального общего образования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61610" y="683695"/>
            <a:ext cx="6985000" cy="666750"/>
          </a:xfrm>
        </p:spPr>
        <p:txBody>
          <a:bodyPr/>
          <a:lstStyle/>
          <a:p>
            <a:r>
              <a:rPr sz="2400" dirty="0" smtClean="0"/>
              <a:t>Оснащение информационно-коммуникационными ресурсами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1050" y="4779150"/>
            <a:ext cx="7751763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Задачи: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оснащение школ современным учебным оборудованием;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обучение педагогов использованию современного учебного оборудования;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bg1"/>
                </a:solidFill>
              </a:rPr>
              <a:t>создание современных условий доступа к образовательным ресурсам в </a:t>
            </a:r>
            <a:r>
              <a:rPr lang="ru-RU" sz="1600" dirty="0" smtClean="0">
                <a:solidFill>
                  <a:schemeClr val="bg1"/>
                </a:solidFill>
              </a:rPr>
              <a:t>библиотеках, создание </a:t>
            </a:r>
            <a:r>
              <a:rPr lang="ru-RU" sz="1600" dirty="0" err="1" smtClean="0">
                <a:solidFill>
                  <a:schemeClr val="bg1"/>
                </a:solidFill>
              </a:rPr>
              <a:t>медиатек</a:t>
            </a:r>
            <a:r>
              <a:rPr lang="ru-RU" sz="1600" dirty="0" smtClean="0">
                <a:solidFill>
                  <a:schemeClr val="bg1"/>
                </a:solidFill>
              </a:rPr>
              <a:t>, оснащение </a:t>
            </a:r>
            <a:r>
              <a:rPr lang="ru-RU" sz="1600" dirty="0">
                <a:solidFill>
                  <a:schemeClr val="bg1"/>
                </a:solidFill>
              </a:rPr>
              <a:t>актовых залов световым и звуковым </a:t>
            </a:r>
            <a:r>
              <a:rPr lang="ru-RU" sz="1600" dirty="0" smtClean="0">
                <a:solidFill>
                  <a:schemeClr val="bg1"/>
                </a:solidFill>
              </a:rPr>
              <a:t>оборудованием;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увеличение скорости доступа к сети Интернет до 2 Мбит/с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485" y="4329100"/>
            <a:ext cx="270030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19</a:t>
            </a:r>
            <a:r>
              <a:rPr lang="ru-RU" dirty="0"/>
              <a:t> цифровых лабораторий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6635" y="1628800"/>
            <a:ext cx="1774708" cy="123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86635" y="2844889"/>
            <a:ext cx="1774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100% доступ к сети Интернет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1884300" cy="124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91880" y="2862519"/>
            <a:ext cx="1884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6 учащихся на </a:t>
            </a:r>
            <a:r>
              <a:rPr lang="ru-RU" sz="1400" dirty="0" smtClean="0">
                <a:solidFill>
                  <a:schemeClr val="bg1"/>
                </a:solidFill>
              </a:rPr>
              <a:t/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1 </a:t>
            </a:r>
            <a:r>
              <a:rPr lang="ru-RU" sz="1400" dirty="0">
                <a:solidFill>
                  <a:schemeClr val="bg1"/>
                </a:solidFill>
              </a:rPr>
              <a:t>компьютер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140" y="1650718"/>
            <a:ext cx="1800200" cy="124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42130" y="2888940"/>
            <a:ext cx="28693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</a:rPr>
              <a:t>76</a:t>
            </a:r>
            <a:r>
              <a:rPr lang="ru-RU" sz="1400" dirty="0">
                <a:solidFill>
                  <a:srgbClr val="FFFFFF"/>
                </a:solidFill>
              </a:rPr>
              <a:t>% учебных кабинетов </a:t>
            </a:r>
            <a:r>
              <a:rPr lang="ru-RU" sz="1400" dirty="0" smtClean="0">
                <a:solidFill>
                  <a:srgbClr val="FFFFFF"/>
                </a:solidFill>
              </a:rPr>
              <a:t>оснащены интерактивным </a:t>
            </a:r>
            <a:r>
              <a:rPr lang="ru-RU" sz="1400" dirty="0">
                <a:solidFill>
                  <a:srgbClr val="FFFFFF"/>
                </a:solidFill>
              </a:rPr>
              <a:t>оборудованием</a:t>
            </a:r>
            <a:endParaRPr lang="ru-RU" sz="1400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5748" y="3532276"/>
            <a:ext cx="1876272" cy="125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вгуст 201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Август 2010</Template>
  <TotalTime>3510</TotalTime>
  <Words>1143</Words>
  <Application>Microsoft Office PowerPoint</Application>
  <PresentationFormat>Экран (4:3)</PresentationFormat>
  <Paragraphs>250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Август 2010</vt:lpstr>
      <vt:lpstr>Реализация Проекта модернизации муниципальной системы образования города Нягани</vt:lpstr>
      <vt:lpstr>Направления модернизации муниципальной системы образования</vt:lpstr>
      <vt:lpstr>Изменение школьной инфраструктуры</vt:lpstr>
      <vt:lpstr>Доступность образования</vt:lpstr>
      <vt:lpstr>Создание безопасных и комфортных условий пребывания в образовательных учреждениях</vt:lpstr>
      <vt:lpstr>Внедрение федеральных государственных требований в дошкольном образовании</vt:lpstr>
      <vt:lpstr>Введение ФГОС</vt:lpstr>
      <vt:lpstr>Уровень готовности к внедрению ФГОС начального общего образования</vt:lpstr>
      <vt:lpstr>Оснащение информационно-коммуникационными ресурсами</vt:lpstr>
      <vt:lpstr>Основы религиозных культур и светской этики</vt:lpstr>
      <vt:lpstr>Совершенствование педагогического потенциала</vt:lpstr>
      <vt:lpstr>Совершенствование педагогического потенциала</vt:lpstr>
      <vt:lpstr>Повышение престижа профессии педагога</vt:lpstr>
      <vt:lpstr>Талантливые дети</vt:lpstr>
      <vt:lpstr>Талантливые дети</vt:lpstr>
      <vt:lpstr>Сохранение и укрепление здоровья школьников</vt:lpstr>
      <vt:lpstr>Сохранение и укрепление здоровья школьников</vt:lpstr>
      <vt:lpstr>Развитие самостоятельности школ</vt:lpstr>
      <vt:lpstr>Финансирование модернизации муниципальной системы образования, тыс. рублей</vt:lpstr>
      <vt:lpstr>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муниципальной системы образования как механизм ее устойчивого развития</dc:title>
  <dc:creator>*</dc:creator>
  <cp:lastModifiedBy>*</cp:lastModifiedBy>
  <cp:revision>193</cp:revision>
  <cp:lastPrinted>2012-08-27T15:44:20Z</cp:lastPrinted>
  <dcterms:created xsi:type="dcterms:W3CDTF">2011-08-18T03:17:42Z</dcterms:created>
  <dcterms:modified xsi:type="dcterms:W3CDTF">2012-08-31T05:44:53Z</dcterms:modified>
</cp:coreProperties>
</file>