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0" r:id="rId3"/>
    <p:sldId id="291" r:id="rId4"/>
    <p:sldId id="292" r:id="rId5"/>
    <p:sldId id="295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8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2211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1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9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8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43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9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2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000">
              <a:srgbClr val="85C2FF"/>
            </a:gs>
            <a:gs pos="68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8E718-DF89-4BCB-BD51-6FBA361BC4BA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E293-B1E5-4BEC-A487-EA54911A8C5A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432047" cy="63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115616" y="43660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Комитет образования и науки Администрации города </a:t>
            </a:r>
            <a:r>
              <a:rPr lang="ru-RU" sz="2000" b="1" i="1" dirty="0" err="1" smtClean="0"/>
              <a:t>Нягани</a:t>
            </a:r>
            <a:endParaRPr lang="ru-RU" sz="2000" b="1" i="1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95536" y="980728"/>
            <a:ext cx="835292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6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568952" cy="2160240"/>
          </a:xfrm>
        </p:spPr>
        <p:txBody>
          <a:bodyPr>
            <a:normAutofit/>
          </a:bodyPr>
          <a:lstStyle/>
          <a:p>
            <a:r>
              <a:rPr lang="ru-RU" b="1" dirty="0"/>
              <a:t>Удовлетворенность населения качеством оказания услуг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сфере </a:t>
            </a:r>
            <a:r>
              <a:rPr lang="ru-RU" b="1" dirty="0" smtClean="0"/>
              <a:t>образования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4008" y="55172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err="1" smtClean="0"/>
              <a:t>Зинковская</a:t>
            </a:r>
            <a:r>
              <a:rPr lang="ru-RU" i="1" dirty="0" smtClean="0"/>
              <a:t> И.Б., начальник управления по развитию образования Комитета образования и науки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2441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648072"/>
          </a:xfrm>
        </p:spPr>
        <p:txBody>
          <a:bodyPr/>
          <a:lstStyle/>
          <a:p>
            <a:r>
              <a:rPr lang="ru-RU" sz="3600" b="1" dirty="0"/>
              <a:t>Дошкольное </a:t>
            </a:r>
            <a:r>
              <a:rPr lang="ru-RU" sz="3600" b="1" dirty="0" smtClean="0"/>
              <a:t>образование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1. В 1 полугодии 2018 года уровень удовлетворенности населения качеством предоставляемых услуг в сфере дошкольного образования составил </a:t>
            </a:r>
            <a:r>
              <a:rPr lang="ru-RU" sz="2200" b="1" dirty="0" smtClean="0">
                <a:solidFill>
                  <a:srgbClr val="7030A0"/>
                </a:solidFill>
              </a:rPr>
              <a:t>97,01%, </a:t>
            </a:r>
            <a:r>
              <a:rPr lang="ru-RU" sz="2200" dirty="0" smtClean="0"/>
              <a:t>что </a:t>
            </a:r>
            <a:r>
              <a:rPr lang="ru-RU" sz="2200" b="1" dirty="0" smtClean="0">
                <a:solidFill>
                  <a:srgbClr val="7030A0"/>
                </a:solidFill>
              </a:rPr>
              <a:t>выше уровня 2017 года  </a:t>
            </a:r>
            <a:r>
              <a:rPr lang="ru-RU" sz="2200" dirty="0" smtClean="0"/>
              <a:t>на 1,08 процентных пункта (2017 год – 95,93%). 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2. </a:t>
            </a:r>
            <a:r>
              <a:rPr lang="ru-RU" sz="2000" dirty="0" smtClean="0"/>
              <a:t>По </a:t>
            </a:r>
            <a:r>
              <a:rPr lang="ru-RU" sz="2000" dirty="0"/>
              <a:t>результатам опроса </a:t>
            </a:r>
            <a:r>
              <a:rPr lang="ru-RU" sz="2000" b="1" dirty="0">
                <a:solidFill>
                  <a:srgbClr val="7030A0"/>
                </a:solidFill>
              </a:rPr>
              <a:t>граждане наиболее удовлетворены </a:t>
            </a:r>
            <a:r>
              <a:rPr lang="ru-RU" sz="2000" dirty="0"/>
              <a:t>услугами, предоставляемыми в </a:t>
            </a:r>
            <a:r>
              <a:rPr lang="ru-RU" sz="2000" b="1" dirty="0">
                <a:solidFill>
                  <a:srgbClr val="7030A0"/>
                </a:solidFill>
              </a:rPr>
              <a:t>МАДОУ «Детский сад №1 «Солнышко»</a:t>
            </a:r>
            <a:r>
              <a:rPr lang="ru-RU" sz="2000" dirty="0"/>
              <a:t> (97,033</a:t>
            </a:r>
            <a:r>
              <a:rPr lang="ru-RU" sz="2000" dirty="0" smtClean="0"/>
              <a:t>%).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3. Целесообразно </a:t>
            </a:r>
            <a:r>
              <a:rPr lang="ru-RU" sz="2000" dirty="0"/>
              <a:t>отметить </a:t>
            </a:r>
            <a:r>
              <a:rPr lang="ru-RU" sz="2000" b="1" dirty="0">
                <a:solidFill>
                  <a:srgbClr val="7030A0"/>
                </a:solidFill>
              </a:rPr>
              <a:t>высокий уровень </a:t>
            </a:r>
            <a:r>
              <a:rPr lang="ru-RU" sz="2000" dirty="0"/>
              <a:t>удовлетворенности </a:t>
            </a:r>
            <a:r>
              <a:rPr lang="ru-RU" sz="2000" dirty="0" smtClean="0"/>
              <a:t>населения: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7030A0"/>
                </a:solidFill>
              </a:rPr>
              <a:t>МАДОУ </a:t>
            </a:r>
            <a:r>
              <a:rPr lang="ru-RU" sz="2000" b="1" dirty="0">
                <a:solidFill>
                  <a:srgbClr val="7030A0"/>
                </a:solidFill>
              </a:rPr>
              <a:t>«Детский сад № 3 «Теремок</a:t>
            </a:r>
            <a:r>
              <a:rPr lang="ru-RU" sz="2000" b="1" dirty="0" smtClean="0">
                <a:solidFill>
                  <a:srgbClr val="7030A0"/>
                </a:solidFill>
              </a:rPr>
              <a:t>»,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7030A0"/>
                </a:solidFill>
              </a:rPr>
              <a:t>МАДОУ </a:t>
            </a:r>
            <a:r>
              <a:rPr lang="ru-RU" sz="2000" b="1" dirty="0">
                <a:solidFill>
                  <a:srgbClr val="7030A0"/>
                </a:solidFill>
              </a:rPr>
              <a:t>«Детский сад №11 «Ёлочка»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7030A0"/>
                </a:solidFill>
              </a:rPr>
              <a:t>МАДОУ </a:t>
            </a:r>
            <a:r>
              <a:rPr lang="ru-RU" sz="2000" b="1" dirty="0">
                <a:solidFill>
                  <a:srgbClr val="7030A0"/>
                </a:solidFill>
              </a:rPr>
              <a:t>«Детский сад №4 «Веснянка</a:t>
            </a:r>
            <a:r>
              <a:rPr lang="ru-RU" sz="2000" b="1" dirty="0" smtClean="0">
                <a:solidFill>
                  <a:srgbClr val="7030A0"/>
                </a:solidFill>
              </a:rPr>
              <a:t>».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8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136904" cy="4464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1. Уровень </a:t>
            </a:r>
            <a:r>
              <a:rPr lang="ru-RU" sz="2400" dirty="0"/>
              <a:t>удовлетворенности населения качеством услуг в сфере общего образования по итогам 1 полугодия 2018 года составил </a:t>
            </a:r>
            <a:r>
              <a:rPr lang="ru-RU" sz="2400" b="1" dirty="0">
                <a:solidFill>
                  <a:srgbClr val="7030A0"/>
                </a:solidFill>
              </a:rPr>
              <a:t>93,596%, </a:t>
            </a:r>
            <a:r>
              <a:rPr lang="ru-RU" sz="2400" b="1" dirty="0"/>
              <a:t>что</a:t>
            </a:r>
            <a:r>
              <a:rPr lang="ru-RU" sz="2400" b="1" dirty="0">
                <a:solidFill>
                  <a:srgbClr val="7030A0"/>
                </a:solidFill>
              </a:rPr>
              <a:t> выше уровня 2017 года </a:t>
            </a:r>
            <a:r>
              <a:rPr lang="ru-RU" sz="2400" dirty="0"/>
              <a:t>на 2,24 процентных пункта (2017 год – 91,36</a:t>
            </a:r>
            <a:r>
              <a:rPr lang="ru-RU" sz="2400" dirty="0" smtClean="0"/>
              <a:t>%).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b="1" dirty="0" smtClean="0">
                <a:solidFill>
                  <a:srgbClr val="7030A0"/>
                </a:solidFill>
              </a:rPr>
              <a:t>Максимальный </a:t>
            </a:r>
            <a:r>
              <a:rPr lang="ru-RU" sz="2400" b="1" dirty="0">
                <a:solidFill>
                  <a:srgbClr val="7030A0"/>
                </a:solidFill>
              </a:rPr>
              <a:t>уровень </a:t>
            </a:r>
            <a:r>
              <a:rPr lang="ru-RU" sz="2400" dirty="0"/>
              <a:t>удовлетворенности населения в </a:t>
            </a:r>
            <a:r>
              <a:rPr lang="ru-RU" sz="2400" b="1" dirty="0">
                <a:solidFill>
                  <a:srgbClr val="7030A0"/>
                </a:solidFill>
              </a:rPr>
              <a:t>МАОУ «ОСШ №3» </a:t>
            </a:r>
            <a:r>
              <a:rPr lang="ru-RU" sz="2400" dirty="0"/>
              <a:t>(93,64%).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3.</a:t>
            </a:r>
            <a:r>
              <a:rPr lang="ru-RU" sz="2400" b="1" dirty="0" smtClean="0">
                <a:solidFill>
                  <a:srgbClr val="7030A0"/>
                </a:solidFill>
              </a:rPr>
              <a:t>Высокие </a:t>
            </a:r>
            <a:r>
              <a:rPr lang="ru-RU" sz="2400" b="1" dirty="0">
                <a:solidFill>
                  <a:srgbClr val="7030A0"/>
                </a:solidFill>
              </a:rPr>
              <a:t>значения </a:t>
            </a:r>
            <a:r>
              <a:rPr lang="ru-RU" sz="2400" dirty="0" smtClean="0"/>
              <a:t>удовлетворенности граждан: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smtClean="0">
                <a:solidFill>
                  <a:srgbClr val="7030A0"/>
                </a:solidFill>
              </a:rPr>
              <a:t>МАОУ </a:t>
            </a:r>
            <a:r>
              <a:rPr lang="ru-RU" sz="2400" b="1" smtClean="0">
                <a:solidFill>
                  <a:srgbClr val="7030A0"/>
                </a:solidFill>
              </a:rPr>
              <a:t>«СОШ </a:t>
            </a:r>
            <a:r>
              <a:rPr lang="ru-RU" sz="2400" b="1" dirty="0">
                <a:solidFill>
                  <a:srgbClr val="7030A0"/>
                </a:solidFill>
              </a:rPr>
              <a:t>№</a:t>
            </a:r>
            <a:r>
              <a:rPr lang="ru-RU" sz="2400" b="1" dirty="0" smtClean="0">
                <a:solidFill>
                  <a:srgbClr val="7030A0"/>
                </a:solidFill>
              </a:rPr>
              <a:t>14»,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МАОУ </a:t>
            </a:r>
            <a:r>
              <a:rPr lang="ru-RU" sz="2400" b="1" dirty="0">
                <a:solidFill>
                  <a:srgbClr val="7030A0"/>
                </a:solidFill>
              </a:rPr>
              <a:t>«Гимназия»,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МАОУ </a:t>
            </a:r>
            <a:r>
              <a:rPr lang="ru-RU" sz="2400" b="1" dirty="0">
                <a:solidFill>
                  <a:srgbClr val="7030A0"/>
                </a:solidFill>
              </a:rPr>
              <a:t>«НОШ №9».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648072"/>
          </a:xfrm>
        </p:spPr>
        <p:txBody>
          <a:bodyPr/>
          <a:lstStyle/>
          <a:p>
            <a:r>
              <a:rPr lang="ru-RU" sz="3600" b="1" dirty="0" smtClean="0"/>
              <a:t>Общее образование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7308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013576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Уровень </a:t>
            </a:r>
            <a:r>
              <a:rPr lang="ru-RU" sz="2000" dirty="0"/>
              <a:t>удовлетворенности населения качеством услуг дополнительного образования по итогам 1 полугодия 2018 года составил </a:t>
            </a:r>
            <a:r>
              <a:rPr lang="ru-RU" sz="2000" b="1" dirty="0">
                <a:solidFill>
                  <a:srgbClr val="7030A0"/>
                </a:solidFill>
              </a:rPr>
              <a:t>90,1%, что ниже уровня 2017 года </a:t>
            </a:r>
            <a:r>
              <a:rPr lang="ru-RU" sz="2000" dirty="0"/>
              <a:t>на 5,3 процентных пункта (2017 год – 95,46%).</a:t>
            </a:r>
          </a:p>
          <a:p>
            <a:endParaRPr lang="ru-RU" sz="20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648072"/>
          </a:xfrm>
        </p:spPr>
        <p:txBody>
          <a:bodyPr/>
          <a:lstStyle/>
          <a:p>
            <a:r>
              <a:rPr lang="ru-RU" sz="3600" b="1" dirty="0" smtClean="0"/>
              <a:t>Дополнительное образование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6244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Об участии в социологическом опросе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Количество </a:t>
            </a:r>
            <a:r>
              <a:rPr lang="ru-RU" sz="2200" b="1" dirty="0">
                <a:solidFill>
                  <a:srgbClr val="7030A0"/>
                </a:solidFill>
              </a:rPr>
              <a:t>респондентов</a:t>
            </a:r>
            <a:r>
              <a:rPr lang="ru-RU" sz="2200" dirty="0"/>
              <a:t>, принявших участие в социологическом опросе, </a:t>
            </a:r>
            <a:r>
              <a:rPr lang="ru-RU" sz="2200" b="1" dirty="0">
                <a:solidFill>
                  <a:srgbClr val="7030A0"/>
                </a:solidFill>
              </a:rPr>
              <a:t>менее 10% от общей численности </a:t>
            </a:r>
            <a:r>
              <a:rPr lang="ru-RU" sz="2200" dirty="0"/>
              <a:t>получателей услуг, в образовательных организациях: </a:t>
            </a:r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7030A0"/>
                </a:solidFill>
              </a:rPr>
              <a:t>МАДОУ </a:t>
            </a:r>
            <a:r>
              <a:rPr lang="ru-RU" sz="2200" b="1" dirty="0">
                <a:solidFill>
                  <a:srgbClr val="7030A0"/>
                </a:solidFill>
              </a:rPr>
              <a:t>№9 «Белоснежка», </a:t>
            </a:r>
            <a:endParaRPr lang="ru-RU" sz="2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7030A0"/>
                </a:solidFill>
              </a:rPr>
              <a:t>МАОУ </a:t>
            </a:r>
            <a:r>
              <a:rPr lang="ru-RU" sz="2200" b="1" dirty="0">
                <a:solidFill>
                  <a:srgbClr val="7030A0"/>
                </a:solidFill>
              </a:rPr>
              <a:t>«СОШ №2», </a:t>
            </a:r>
            <a:endParaRPr lang="ru-RU" sz="2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7030A0"/>
                </a:solidFill>
              </a:rPr>
              <a:t>МАУДО </a:t>
            </a:r>
            <a:r>
              <a:rPr lang="ru-RU" sz="2200" b="1" dirty="0">
                <a:solidFill>
                  <a:srgbClr val="7030A0"/>
                </a:solidFill>
              </a:rPr>
              <a:t>«ЦДТ». </a:t>
            </a:r>
            <a:endParaRPr lang="ru-RU" sz="2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200" dirty="0" smtClean="0"/>
              <a:t>Результаты </a:t>
            </a:r>
            <a:r>
              <a:rPr lang="ru-RU" sz="2200" dirty="0"/>
              <a:t>по данным организациям не могут считаться </a:t>
            </a:r>
            <a:r>
              <a:rPr lang="ru-RU" sz="2200" b="1" dirty="0"/>
              <a:t>объективными.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448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273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Удовлетворенность населения качеством оказания услуг  в сфере образования</vt:lpstr>
      <vt:lpstr>Дошкольное образование</vt:lpstr>
      <vt:lpstr>Общее образование</vt:lpstr>
      <vt:lpstr>Дополнительное образование</vt:lpstr>
      <vt:lpstr>Об участии в социологическом опросе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независимой оценки качества образовательных услуг образовательных организаций города</dc:title>
  <dc:creator>Татьяна Г. Васильева</dc:creator>
  <cp:lastModifiedBy>Татьяна Г. Васильева</cp:lastModifiedBy>
  <cp:revision>101</cp:revision>
  <cp:lastPrinted>2018-04-20T09:54:30Z</cp:lastPrinted>
  <dcterms:created xsi:type="dcterms:W3CDTF">2017-10-09T04:36:15Z</dcterms:created>
  <dcterms:modified xsi:type="dcterms:W3CDTF">2018-08-21T04:54:11Z</dcterms:modified>
</cp:coreProperties>
</file>