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66" r:id="rId3"/>
    <p:sldId id="267" r:id="rId4"/>
    <p:sldId id="268" r:id="rId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6" clrIdx="0"/>
  <p:cmAuthor id="1" name="Афанасьев Сергей" initials="АфС" lastIdx="1" clrIdx="1"/>
  <p:cmAuthor id="2" name="Зайцев Иван Владимирович" initials="ЗИВ" lastIdx="4" clrIdx="2">
    <p:extLst/>
  </p:cmAuthor>
  <p:cmAuthor id="3" name="Кобзаренко Мария Сергеевна" initials="КМС" lastIdx="1" clrIdx="3">
    <p:extLst/>
  </p:cmAuthor>
  <p:cmAuthor id="4" name="Буторина Марина Павловна" initials="БМП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D"/>
    <a:srgbClr val="CDECFF"/>
    <a:srgbClr val="3399FF"/>
    <a:srgbClr val="F3FAFF"/>
    <a:srgbClr val="EBF7FF"/>
    <a:srgbClr val="FFFFFF"/>
    <a:srgbClr val="CCECFF"/>
    <a:srgbClr val="000000"/>
    <a:srgbClr val="FFCC00"/>
    <a:srgbClr val="F1F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2401" autoAdjust="0"/>
  </p:normalViewPr>
  <p:slideViewPr>
    <p:cSldViewPr>
      <p:cViewPr varScale="1">
        <p:scale>
          <a:sx n="69" d="100"/>
          <a:sy n="69" d="100"/>
        </p:scale>
        <p:origin x="72" y="138"/>
      </p:cViewPr>
      <p:guideLst>
        <p:guide orient="horz" pos="225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418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4"/>
            <a:ext cx="2946400" cy="49418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722D56D-C940-4897-B9EB-3BC26425979B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9"/>
            <a:ext cx="2946400" cy="4941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89"/>
            <a:ext cx="2946400" cy="4941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65D3407-A4D2-47D1-B17A-A6935387B9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92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945659" cy="493712"/>
          </a:xfrm>
          <a:prstGeom prst="rect">
            <a:avLst/>
          </a:prstGeom>
        </p:spPr>
        <p:txBody>
          <a:bodyPr vert="horz" lIns="90994" tIns="45498" rIns="90994" bIns="454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4"/>
            <a:ext cx="2945659" cy="493712"/>
          </a:xfrm>
          <a:prstGeom prst="rect">
            <a:avLst/>
          </a:prstGeom>
        </p:spPr>
        <p:txBody>
          <a:bodyPr vert="horz" lIns="90994" tIns="45498" rIns="90994" bIns="45498" rtlCol="0"/>
          <a:lstStyle>
            <a:lvl1pPr algn="r">
              <a:defRPr sz="1200"/>
            </a:lvl1pPr>
          </a:lstStyle>
          <a:p>
            <a:fld id="{D02814AE-DF1C-41F5-A1C6-B9D6A7D1864B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4" tIns="45498" rIns="90994" bIns="454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0994" tIns="45498" rIns="90994" bIns="454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378830"/>
            <a:ext cx="2945659" cy="493712"/>
          </a:xfrm>
          <a:prstGeom prst="rect">
            <a:avLst/>
          </a:prstGeom>
        </p:spPr>
        <p:txBody>
          <a:bodyPr vert="horz" lIns="90994" tIns="45498" rIns="90994" bIns="454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378830"/>
            <a:ext cx="2945659" cy="493712"/>
          </a:xfrm>
          <a:prstGeom prst="rect">
            <a:avLst/>
          </a:prstGeom>
        </p:spPr>
        <p:txBody>
          <a:bodyPr vert="horz" lIns="90994" tIns="45498" rIns="90994" bIns="45498" rtlCol="0" anchor="b"/>
          <a:lstStyle>
            <a:lvl1pPr algn="r">
              <a:defRPr sz="1200"/>
            </a:lvl1pPr>
          </a:lstStyle>
          <a:p>
            <a:fld id="{C178BA72-D6BF-4454-817D-8F9646A5A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78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E5E4-F557-5949-9DEF-8C406ACE6A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0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1E67-28F2-48D7-9FAE-17B277393FE8}" type="datetime1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0A1D-C58A-4737-A71D-45A655E0D6F3}" type="datetime1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8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8B3-7312-4506-9B0E-3FD4B64F18CC}" type="datetime1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89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2"/>
          <p:cNvSpPr>
            <a:spLocks noGrp="1"/>
          </p:cNvSpPr>
          <p:nvPr>
            <p:ph type="title"/>
          </p:nvPr>
        </p:nvSpPr>
        <p:spPr>
          <a:xfrm>
            <a:off x="2611969" y="143050"/>
            <a:ext cx="4782254" cy="560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1400" b="1" dirty="0" smtClean="0">
                <a:latin typeface="Vida 32 Pro" charset="0"/>
                <a:ea typeface="Vida 32 Pro" charset="0"/>
                <a:cs typeface="Vida 32 Pro" charset="0"/>
              </a:rPr>
              <a:t>Формирование комфортной городской среды</a:t>
            </a:r>
            <a:r>
              <a:rPr lang="en-US" sz="1400" b="1" dirty="0" smtClean="0">
                <a:latin typeface="Vida 32 Pro" charset="0"/>
                <a:ea typeface="Vida 32 Pro" charset="0"/>
                <a:cs typeface="Vida 32 Pro" charset="0"/>
              </a:rPr>
              <a:t/>
            </a:r>
            <a:br>
              <a:rPr lang="en-US" sz="1400" b="1" dirty="0" smtClean="0">
                <a:latin typeface="Vida 32 Pro" charset="0"/>
                <a:ea typeface="Vida 32 Pro" charset="0"/>
                <a:cs typeface="Vida 32 Pro" charset="0"/>
              </a:rPr>
            </a:br>
            <a:r>
              <a:rPr lang="ru-RU" sz="1400" b="1" dirty="0" smtClean="0">
                <a:solidFill>
                  <a:schemeClr val="accent4"/>
                </a:solidFill>
                <a:latin typeface="Vida 32 Pro" charset="0"/>
                <a:ea typeface="Vida 32 Pro" charset="0"/>
                <a:cs typeface="Vida 32 Pro" charset="0"/>
              </a:rPr>
              <a:t>МАРАФОН БЛАГОУСТРОЙСТВА</a:t>
            </a:r>
            <a:endParaRPr lang="ru-RU" sz="1400" b="1" dirty="0">
              <a:latin typeface="Vida 32 Pro" charset="0"/>
              <a:ea typeface="Vida 32 Pro" charset="0"/>
              <a:cs typeface="Vida 32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без Деппро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5"/>
            <a:ext cx="8515349" cy="838299"/>
          </a:xfrm>
          <a:prstGeom prst="rect">
            <a:avLst/>
          </a:prstGeom>
        </p:spPr>
      </p:pic>
      <p:sp>
        <p:nvSpPr>
          <p:cNvPr id="13" name="Прямоугольник 6"/>
          <p:cNvSpPr/>
          <p:nvPr userDrawn="1"/>
        </p:nvSpPr>
        <p:spPr>
          <a:xfrm>
            <a:off x="8217723" y="6656119"/>
            <a:ext cx="225631" cy="45719"/>
          </a:xfrm>
          <a:prstGeom prst="rect">
            <a:avLst/>
          </a:prstGeom>
          <a:solidFill>
            <a:srgbClr val="00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0"/>
          <p:cNvCxnSpPr/>
          <p:nvPr userDrawn="1"/>
        </p:nvCxnSpPr>
        <p:spPr>
          <a:xfrm>
            <a:off x="462987" y="6356352"/>
            <a:ext cx="7980367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146472" y="6356351"/>
            <a:ext cx="3688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8B068-F18C-1540-9536-42110F3B593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 hasCustomPrompt="1"/>
          </p:nvPr>
        </p:nvSpPr>
        <p:spPr>
          <a:xfrm>
            <a:off x="378373" y="241495"/>
            <a:ext cx="7214621" cy="5602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400" b="1" baseline="0">
                <a:solidFill>
                  <a:schemeClr val="bg1"/>
                </a:solidFill>
                <a:latin typeface="Vida 32 Pro" charset="0"/>
                <a:ea typeface="Vida 32 Pro" charset="0"/>
                <a:cs typeface="Vida 32 Pro" charset="0"/>
              </a:defRPr>
            </a:lvl1pPr>
          </a:lstStyle>
          <a:p>
            <a:pPr marL="0" marR="0" lvl="0" indent="0" fontAlgn="auto">
              <a:lnSpc>
                <a:spcPct val="12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ru-RU" dirty="0" smtClean="0"/>
              <a:t>Пример заголовка слайда</a:t>
            </a:r>
            <a:endParaRPr lang="en-US" dirty="0"/>
          </a:p>
        </p:txBody>
      </p:sp>
      <p:sp>
        <p:nvSpPr>
          <p:cNvPr id="26" name="Текст 2"/>
          <p:cNvSpPr>
            <a:spLocks noGrp="1"/>
          </p:cNvSpPr>
          <p:nvPr>
            <p:ph type="body" idx="12" hasCustomPrompt="1"/>
          </p:nvPr>
        </p:nvSpPr>
        <p:spPr>
          <a:xfrm>
            <a:off x="381209" y="6450707"/>
            <a:ext cx="7211785" cy="2308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ru-RU" sz="1000" baseline="0" dirty="0">
                <a:solidFill>
                  <a:schemeClr val="bg1">
                    <a:lumMod val="75000"/>
                  </a:schemeClr>
                </a:solidFill>
                <a:latin typeface="Vida 32 Pro" charset="0"/>
                <a:ea typeface="Vida 32 Pro" charset="0"/>
                <a:cs typeface="Vida 32 Pro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dirty="0" smtClean="0"/>
              <a:t>Пример текста</a:t>
            </a:r>
            <a:r>
              <a:rPr lang="en-US" dirty="0" smtClean="0"/>
              <a:t> </a:t>
            </a:r>
            <a:r>
              <a:rPr lang="ru-RU" dirty="0" smtClean="0"/>
              <a:t>колонтитула Пример текста</a:t>
            </a:r>
            <a:r>
              <a:rPr lang="en-US" dirty="0" smtClean="0"/>
              <a:t> </a:t>
            </a:r>
            <a:r>
              <a:rPr lang="ru-RU" dirty="0" smtClean="0"/>
              <a:t>колонтитула Пример текста</a:t>
            </a:r>
            <a:r>
              <a:rPr lang="en-US" dirty="0" smtClean="0"/>
              <a:t> </a:t>
            </a:r>
            <a:r>
              <a:rPr lang="ru-RU" dirty="0" smtClean="0"/>
              <a:t>колонтитула  </a:t>
            </a:r>
          </a:p>
        </p:txBody>
      </p:sp>
    </p:spTree>
    <p:extLst>
      <p:ext uri="{BB962C8B-B14F-4D97-AF65-F5344CB8AC3E}">
        <p14:creationId xmlns:p14="http://schemas.microsoft.com/office/powerpoint/2010/main" val="371608456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52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4C41-C038-4977-BC51-675F6E288367}" type="datetime1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1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BCB1-85D6-4F53-A5F8-11BEB69D3AFE}" type="datetime1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D71-3FC0-46AC-8050-C5834EB9E381}" type="datetime1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40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A7E3-2940-4A91-A3D7-1A6C147A0FD3}" type="datetime1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05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E79-273B-401C-B12E-B12BE86BD0A8}" type="datetime1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99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3C51-5ABB-434B-9203-B539CD2C6118}" type="datetime1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510-AEC6-492E-BFB6-1C6148CD8104}" type="datetime1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57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1DC-C2CA-4598-9472-A86CC1392603}" type="datetime1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5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1AF5-8B62-416A-88EC-5D3918B28FDC}" type="datetime1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680A3-567A-4338-821F-6006B2706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2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7334" r="31750" b="29000"/>
          <a:stretch/>
        </p:blipFill>
        <p:spPr>
          <a:xfrm>
            <a:off x="4240529" y="-3268"/>
            <a:ext cx="4903471" cy="68612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1155412"/>
            <a:ext cx="57606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9A4F1"/>
                </a:solidFill>
                <a:latin typeface="Vida 32 Pro" charset="0"/>
                <a:ea typeface="Vida 32 Pro" charset="0"/>
                <a:cs typeface="Vida 32 Pro" charset="0"/>
              </a:rPr>
              <a:t>О запуске проектов</a:t>
            </a:r>
          </a:p>
          <a:p>
            <a:r>
              <a:rPr lang="ru-RU" sz="2800" b="1" dirty="0">
                <a:solidFill>
                  <a:srgbClr val="39A4F1"/>
                </a:solidFill>
                <a:latin typeface="Vida 32 Pro" charset="0"/>
                <a:ea typeface="Vida 32 Pro" charset="0"/>
                <a:cs typeface="Vida 32 Pro" charset="0"/>
              </a:rPr>
              <a:t>Ханты-Мансийского автономного округа – Югры, входящих в портфель проектов </a:t>
            </a:r>
            <a:r>
              <a:rPr lang="ru-RU" sz="2800" b="1" dirty="0" smtClean="0">
                <a:solidFill>
                  <a:srgbClr val="39A4F1"/>
                </a:solidFill>
                <a:latin typeface="Vida 32 Pro" charset="0"/>
                <a:ea typeface="Vida 32 Pro" charset="0"/>
                <a:cs typeface="Vida 32 Pro" charset="0"/>
              </a:rPr>
              <a:t>«Образование»</a:t>
            </a:r>
            <a:endParaRPr lang="ru-RU" sz="2800" b="1" dirty="0">
              <a:solidFill>
                <a:srgbClr val="39A4F1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869160"/>
            <a:ext cx="51845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80" b="1" dirty="0">
                <a:solidFill>
                  <a:srgbClr val="39A4F1"/>
                </a:solidFill>
                <a:latin typeface="Vida 32 Pro" charset="0"/>
                <a:ea typeface="Vida 32 Pro" charset="0"/>
                <a:cs typeface="Vida 32 Pro" charset="0"/>
              </a:rPr>
              <a:t>Докладчик</a:t>
            </a:r>
          </a:p>
          <a:p>
            <a:r>
              <a:rPr lang="ru-RU" sz="1480" dirty="0" err="1" smtClean="0">
                <a:latin typeface="Vida 32 Pro" charset="0"/>
                <a:ea typeface="Vida 32 Pro" charset="0"/>
                <a:cs typeface="Vida 32 Pro" charset="0"/>
              </a:rPr>
              <a:t>Дренин</a:t>
            </a:r>
            <a:r>
              <a:rPr lang="ru-RU" sz="1480" dirty="0" smtClean="0">
                <a:latin typeface="Vida 32 Pro" charset="0"/>
                <a:ea typeface="Vida 32 Pro" charset="0"/>
                <a:cs typeface="Vida 32 Pro" charset="0"/>
              </a:rPr>
              <a:t> А.А. - директор </a:t>
            </a:r>
            <a:r>
              <a:rPr lang="ru-RU" sz="1480" dirty="0">
                <a:latin typeface="Vida 32 Pro" charset="0"/>
                <a:ea typeface="Vida 32 Pro" charset="0"/>
                <a:cs typeface="Vida 32 Pro" charset="0"/>
              </a:rPr>
              <a:t>Департамента </a:t>
            </a:r>
            <a:r>
              <a:rPr lang="ru-RU" sz="1480" dirty="0" smtClean="0">
                <a:latin typeface="Vida 32 Pro" charset="0"/>
                <a:ea typeface="Vida 32 Pro" charset="0"/>
                <a:cs typeface="Vida 32 Pro" charset="0"/>
              </a:rPr>
              <a:t>образования и молодежной политики  Ханты-Мансийского </a:t>
            </a:r>
            <a:r>
              <a:rPr lang="ru-RU" sz="1480" dirty="0">
                <a:latin typeface="Vida 32 Pro" charset="0"/>
                <a:ea typeface="Vida 32 Pro" charset="0"/>
                <a:cs typeface="Vida 32 Pro" charset="0"/>
              </a:rPr>
              <a:t>автономного округа - Югры, </a:t>
            </a:r>
            <a:r>
              <a:rPr lang="ru-RU" sz="1480" dirty="0" smtClean="0">
                <a:latin typeface="Vida 32 Pro" charset="0"/>
                <a:ea typeface="Vida 32 Pro" charset="0"/>
                <a:cs typeface="Vida 32 Pro" charset="0"/>
              </a:rPr>
              <a:t>руководитель </a:t>
            </a:r>
            <a:r>
              <a:rPr lang="ru-RU" sz="1480" dirty="0">
                <a:latin typeface="Vida 32 Pro" charset="0"/>
                <a:ea typeface="Vida 32 Pro" charset="0"/>
                <a:cs typeface="Vida 32 Pro" charset="0"/>
              </a:rPr>
              <a:t>портфеля проектов </a:t>
            </a:r>
            <a:r>
              <a:rPr lang="ru-RU" sz="1480" dirty="0" smtClean="0">
                <a:latin typeface="Vida 32 Pro" charset="0"/>
                <a:ea typeface="Vida 32 Pro" charset="0"/>
                <a:cs typeface="Vida 32 Pro" charset="0"/>
              </a:rPr>
              <a:t>«Образование»</a:t>
            </a:r>
            <a:endParaRPr lang="ru-RU" sz="1480" dirty="0">
              <a:latin typeface="Vida 32 Pro" charset="0"/>
              <a:ea typeface="Vida 32 Pro" charset="0"/>
              <a:cs typeface="Vida 32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1520" y="123698"/>
            <a:ext cx="7776864" cy="560228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ru-RU" sz="2000" dirty="0" smtClean="0"/>
              <a:t>В </a:t>
            </a:r>
            <a:r>
              <a:rPr lang="ru-RU" sz="2000" dirty="0"/>
              <a:t>портфель проектов </a:t>
            </a:r>
            <a:r>
              <a:rPr lang="ru-RU" sz="2000" dirty="0" smtClean="0"/>
              <a:t>«Образование» входит 8 проектов</a:t>
            </a:r>
            <a:endParaRPr lang="ru-RU" sz="2000" dirty="0"/>
          </a:p>
        </p:txBody>
      </p:sp>
      <p:sp>
        <p:nvSpPr>
          <p:cNvPr id="9" name="Прямоугольник 20"/>
          <p:cNvSpPr/>
          <p:nvPr/>
        </p:nvSpPr>
        <p:spPr>
          <a:xfrm>
            <a:off x="217675" y="1596714"/>
            <a:ext cx="1484231" cy="455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Современная школа</a:t>
            </a:r>
          </a:p>
        </p:txBody>
      </p:sp>
      <p:sp>
        <p:nvSpPr>
          <p:cNvPr id="10" name="Прямоугольник 21"/>
          <p:cNvSpPr/>
          <p:nvPr/>
        </p:nvSpPr>
        <p:spPr>
          <a:xfrm>
            <a:off x="6083328" y="1597912"/>
            <a:ext cx="2089072" cy="455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Цифровая образовательная среда</a:t>
            </a:r>
            <a:endParaRPr lang="ru-RU" sz="14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11" name="Прямоугольник 20"/>
          <p:cNvSpPr/>
          <p:nvPr/>
        </p:nvSpPr>
        <p:spPr>
          <a:xfrm>
            <a:off x="2086041" y="1594462"/>
            <a:ext cx="1295760" cy="455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Успех каждого ребенка</a:t>
            </a:r>
            <a:endParaRPr lang="ru-RU" sz="1480" dirty="0">
              <a:solidFill>
                <a:srgbClr val="000000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12" name="Прямоугольник 20"/>
          <p:cNvSpPr/>
          <p:nvPr/>
        </p:nvSpPr>
        <p:spPr>
          <a:xfrm>
            <a:off x="3923929" y="1594463"/>
            <a:ext cx="1867166" cy="455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Поддержка семей имеющих детей</a:t>
            </a:r>
          </a:p>
        </p:txBody>
      </p:sp>
      <p:sp>
        <p:nvSpPr>
          <p:cNvPr id="13" name="Прямоугольник 21"/>
          <p:cNvSpPr/>
          <p:nvPr/>
        </p:nvSpPr>
        <p:spPr>
          <a:xfrm>
            <a:off x="3923929" y="2867685"/>
            <a:ext cx="1842518" cy="532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Новые возможности </a:t>
            </a:r>
          </a:p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для каждого</a:t>
            </a:r>
            <a:endParaRPr lang="ru-RU" sz="1480" dirty="0">
              <a:solidFill>
                <a:srgbClr val="000000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29" name="Прямоугольник 19"/>
          <p:cNvSpPr/>
          <p:nvPr/>
        </p:nvSpPr>
        <p:spPr>
          <a:xfrm>
            <a:off x="408223" y="4812994"/>
            <a:ext cx="24239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3F92"/>
                </a:solidFill>
                <a:latin typeface="Vida 32 Pro" charset="0"/>
                <a:ea typeface="Vida 32 Pro" charset="0"/>
                <a:cs typeface="Vida 32 Pro" charset="0"/>
              </a:rPr>
              <a:t>КЛЮЧЕВЫЕ УЧАСТНИКИ</a:t>
            </a:r>
            <a:endParaRPr lang="ru-RU" sz="1400" b="1" dirty="0">
              <a:solidFill>
                <a:srgbClr val="003F92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30" name="Прямоугольник 20"/>
          <p:cNvSpPr/>
          <p:nvPr/>
        </p:nvSpPr>
        <p:spPr>
          <a:xfrm>
            <a:off x="384291" y="5166938"/>
            <a:ext cx="3403500" cy="11844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err="1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Депобразования</a:t>
            </a:r>
            <a:r>
              <a:rPr lang="ru-RU" sz="14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и молодежи Югры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err="1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Дептруда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и занятости Югры</a:t>
            </a:r>
            <a:endParaRPr lang="ru-RU" sz="14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err="1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Депкультуры</a:t>
            </a:r>
            <a:r>
              <a:rPr lang="ru-RU" sz="14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и </a:t>
            </a:r>
            <a:r>
              <a:rPr lang="ru-RU" sz="1480" dirty="0" err="1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Депспорт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Югры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err="1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Депнедра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Югры</a:t>
            </a:r>
            <a:endParaRPr lang="ru-RU" sz="14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2892" y="5120771"/>
            <a:ext cx="4476337" cy="1276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err="1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Депинформтехнологий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Югры</a:t>
            </a:r>
          </a:p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err="1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Депобщественных</a:t>
            </a:r>
            <a:r>
              <a:rPr lang="ru-RU" sz="14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связей 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Югры </a:t>
            </a:r>
          </a:p>
          <a:p>
            <a:pPr marL="285750" lvl="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err="1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Деппромышленности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Югры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Органы </a:t>
            </a:r>
            <a:r>
              <a:rPr lang="ru-RU" sz="14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местного 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самоуправления МО Югры</a:t>
            </a:r>
          </a:p>
        </p:txBody>
      </p:sp>
      <p:sp>
        <p:nvSpPr>
          <p:cNvPr id="20" name="Прямоугольник 21"/>
          <p:cNvSpPr/>
          <p:nvPr/>
        </p:nvSpPr>
        <p:spPr>
          <a:xfrm>
            <a:off x="270163" y="2925772"/>
            <a:ext cx="1379256" cy="760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Учитель будущего</a:t>
            </a:r>
            <a:endParaRPr lang="ru-RU" sz="14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  <a:p>
            <a:pPr>
              <a:spcAft>
                <a:spcPts val="600"/>
              </a:spcAft>
            </a:pPr>
            <a:endParaRPr lang="ru-RU" sz="1480" dirty="0">
              <a:solidFill>
                <a:srgbClr val="000000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60779" y="2864234"/>
            <a:ext cx="1475471" cy="532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Молодые </a:t>
            </a:r>
          </a:p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профессионалы</a:t>
            </a:r>
            <a:endParaRPr lang="ru-RU" sz="1480" dirty="0">
              <a:solidFill>
                <a:srgbClr val="000000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23" name="Прямоугольник 12"/>
          <p:cNvSpPr/>
          <p:nvPr/>
        </p:nvSpPr>
        <p:spPr>
          <a:xfrm>
            <a:off x="29669" y="3617423"/>
            <a:ext cx="9144000" cy="1119339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8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Прямоугольник 14"/>
          <p:cNvSpPr/>
          <p:nvPr/>
        </p:nvSpPr>
        <p:spPr>
          <a:xfrm>
            <a:off x="403193" y="3800689"/>
            <a:ext cx="2228302" cy="32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80" b="1" dirty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СРОКИ РЕАЛИЗАЦИИ</a:t>
            </a:r>
          </a:p>
        </p:txBody>
      </p:sp>
      <p:sp>
        <p:nvSpPr>
          <p:cNvPr id="28" name="Прямоугольник 15"/>
          <p:cNvSpPr/>
          <p:nvPr/>
        </p:nvSpPr>
        <p:spPr>
          <a:xfrm>
            <a:off x="403194" y="4275312"/>
            <a:ext cx="3148648" cy="32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>
                <a:latin typeface="Vida 32 Pro" charset="0"/>
                <a:ea typeface="Vida 32 Pro" charset="0"/>
                <a:cs typeface="Vida 32 Pro" charset="0"/>
              </a:rPr>
              <a:t>январь 2019 – декабрь 2024</a:t>
            </a:r>
          </a:p>
        </p:txBody>
      </p:sp>
      <p:sp>
        <p:nvSpPr>
          <p:cNvPr id="39" name="Прямоугольник 21"/>
          <p:cNvSpPr/>
          <p:nvPr/>
        </p:nvSpPr>
        <p:spPr>
          <a:xfrm>
            <a:off x="6083328" y="2887150"/>
            <a:ext cx="1842518" cy="455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Социальная активность</a:t>
            </a:r>
            <a:endParaRPr lang="ru-RU" sz="1480" dirty="0">
              <a:solidFill>
                <a:srgbClr val="000000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106" y="1090462"/>
            <a:ext cx="504000" cy="50400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17" y="1093912"/>
            <a:ext cx="504000" cy="50400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090462"/>
            <a:ext cx="504000" cy="50400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17" y="2363685"/>
            <a:ext cx="504000" cy="50400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956" y="1090463"/>
            <a:ext cx="504000" cy="50400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106" y="2396047"/>
            <a:ext cx="504000" cy="50400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60234"/>
            <a:ext cx="504000" cy="50400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254" y="2396047"/>
            <a:ext cx="50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5981" y="1589411"/>
            <a:ext cx="7139104" cy="62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модернизирована предметная область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«Технология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»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внедрена модель сетевого взаимодействия</a:t>
            </a:r>
            <a:endParaRPr kumimoji="0" lang="ru-RU" sz="14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ida 32 pro"/>
              <a:cs typeface="Vida 32 pro"/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745981" y="980013"/>
            <a:ext cx="3340265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Современная школа</a:t>
            </a:r>
          </a:p>
        </p:txBody>
      </p:sp>
      <p:sp>
        <p:nvSpPr>
          <p:cNvPr id="16" name="Прямоугольник 5"/>
          <p:cNvSpPr/>
          <p:nvPr/>
        </p:nvSpPr>
        <p:spPr>
          <a:xfrm>
            <a:off x="4916871" y="980013"/>
            <a:ext cx="2746616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/>
                <a:ea typeface="Tahoma" pitchFamily="34" charset="0"/>
                <a:cs typeface="Tahoma" pitchFamily="34" charset="0"/>
              </a:rPr>
              <a:t>Лашина И.К.</a:t>
            </a:r>
            <a:endParaRPr lang="ru-RU" sz="1480" dirty="0">
              <a:latin typeface="Vida 32 Pro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5"/>
          <p:cNvSpPr/>
          <p:nvPr/>
        </p:nvSpPr>
        <p:spPr>
          <a:xfrm>
            <a:off x="822286" y="2296498"/>
            <a:ext cx="3348613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Успех каждого ребенка</a:t>
            </a:r>
            <a:endParaRPr lang="ru-RU" sz="16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13" name="Прямоугольник 5"/>
          <p:cNvSpPr/>
          <p:nvPr/>
        </p:nvSpPr>
        <p:spPr>
          <a:xfrm>
            <a:off x="4983939" y="2297035"/>
            <a:ext cx="3240360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/>
                <a:ea typeface="Tahoma" pitchFamily="34" charset="0"/>
                <a:cs typeface="Tahoma" pitchFamily="34" charset="0"/>
              </a:rPr>
              <a:t>Романова Н.Ю.</a:t>
            </a:r>
            <a:endParaRPr lang="ru-RU" sz="1480" dirty="0">
              <a:latin typeface="Vida 32 Pro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6771" y="4389458"/>
            <a:ext cx="7386484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созданы консультационные центры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методической, психолого-педагогической, 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консультативной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помощи родителям (законным представителям).</a:t>
            </a:r>
            <a:endParaRPr kumimoji="0" lang="ru-RU" sz="14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ida 32 pro"/>
              <a:cs typeface="Vida 32 pro"/>
            </a:endParaRPr>
          </a:p>
        </p:txBody>
      </p:sp>
      <p:sp>
        <p:nvSpPr>
          <p:cNvPr id="17" name="Прямоугольник 5"/>
          <p:cNvSpPr/>
          <p:nvPr/>
        </p:nvSpPr>
        <p:spPr>
          <a:xfrm>
            <a:off x="871817" y="3868421"/>
            <a:ext cx="4136888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Поддержка семей имеющих детей</a:t>
            </a:r>
            <a:endParaRPr lang="ru-RU" sz="16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18" name="Прямоугольник 5"/>
          <p:cNvSpPr/>
          <p:nvPr/>
        </p:nvSpPr>
        <p:spPr>
          <a:xfrm>
            <a:off x="5033471" y="3871603"/>
            <a:ext cx="2977451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/>
                <a:ea typeface="Tahoma" pitchFamily="34" charset="0"/>
                <a:cs typeface="Tahoma" pitchFamily="34" charset="0"/>
              </a:rPr>
              <a:t>Лашина И.К.</a:t>
            </a:r>
            <a:endParaRPr lang="ru-RU" sz="1480" dirty="0">
              <a:latin typeface="Vida 32 Pro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1672" y="2847062"/>
            <a:ext cx="7643160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создан Региональный центр выявления и поддержки одаренных детей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реализован комплекс мер, направленных на раннюю профессиональную 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ориентацию учащихся 6-11 классов («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Билет в 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будущее»)</a:t>
            </a:r>
            <a:endParaRPr lang="ru-RU" sz="1480" dirty="0">
              <a:solidFill>
                <a:prstClr val="black"/>
              </a:solidFill>
              <a:latin typeface="Vida 32 pro"/>
              <a:cs typeface="Vida 32 pro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5937" y="38362"/>
            <a:ext cx="7042367" cy="774320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ru-RU" sz="2000" dirty="0" smtClean="0"/>
              <a:t>Результаты проектов, входящих</a:t>
            </a:r>
            <a:br>
              <a:rPr lang="ru-RU" sz="2000" dirty="0" smtClean="0"/>
            </a:br>
            <a:r>
              <a:rPr lang="ru-RU" sz="2000" dirty="0" smtClean="0"/>
              <a:t>в портфель проектов «Образование»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16771" y="5702101"/>
            <a:ext cx="7734994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школы оснащены техническими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и программными средствами, позволяющими автоматизировать 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организационно-управленческие процессы</a:t>
            </a:r>
            <a:endParaRPr kumimoji="0" lang="ru-RU" sz="14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ida 32 pro"/>
              <a:cs typeface="Vida 32 pro"/>
            </a:endParaRPr>
          </a:p>
        </p:txBody>
      </p:sp>
      <p:sp>
        <p:nvSpPr>
          <p:cNvPr id="20" name="Прямоугольник 5"/>
          <p:cNvSpPr/>
          <p:nvPr/>
        </p:nvSpPr>
        <p:spPr>
          <a:xfrm>
            <a:off x="856419" y="5160680"/>
            <a:ext cx="4161654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Цифровая образовательная среда</a:t>
            </a:r>
            <a:endParaRPr lang="ru-RU" sz="16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22" name="Прямоугольник 5"/>
          <p:cNvSpPr/>
          <p:nvPr/>
        </p:nvSpPr>
        <p:spPr>
          <a:xfrm>
            <a:off x="5124761" y="5086803"/>
            <a:ext cx="2977451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>
                <a:latin typeface="Vida 32 Pro"/>
                <a:ea typeface="Tahoma" pitchFamily="34" charset="0"/>
                <a:cs typeface="Tahoma" pitchFamily="34" charset="0"/>
              </a:rPr>
              <a:t>Лашина И.К</a:t>
            </a:r>
            <a:r>
              <a:rPr lang="ru-RU" sz="1480" dirty="0" smtClean="0">
                <a:latin typeface="Vida 32 Pro"/>
                <a:ea typeface="Tahoma" pitchFamily="34" charset="0"/>
                <a:cs typeface="Tahoma" pitchFamily="34" charset="0"/>
              </a:rPr>
              <a:t>.</a:t>
            </a:r>
            <a:endParaRPr lang="ru-RU" sz="1480" dirty="0">
              <a:latin typeface="Vida 32 Pro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7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1963" y="1589411"/>
            <a:ext cx="7139104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созданы центры непрерывного развития и аккредитации профессионального мастерства работников системы образования</a:t>
            </a:r>
            <a:endParaRPr lang="ru-RU" sz="1480" dirty="0">
              <a:solidFill>
                <a:prstClr val="black"/>
              </a:solidFill>
              <a:latin typeface="Vida 32 pro"/>
              <a:cs typeface="Vida 32 pro"/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932857" y="980013"/>
            <a:ext cx="3340265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Учитель будущего</a:t>
            </a:r>
            <a:endParaRPr lang="ru-RU" sz="16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16" name="Прямоугольник 5"/>
          <p:cNvSpPr/>
          <p:nvPr/>
        </p:nvSpPr>
        <p:spPr>
          <a:xfrm>
            <a:off x="4916871" y="980013"/>
            <a:ext cx="2746616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>
                <a:latin typeface="Vida 32 Pro"/>
                <a:ea typeface="Tahoma" pitchFamily="34" charset="0"/>
                <a:cs typeface="Tahoma" pitchFamily="34" charset="0"/>
              </a:rPr>
              <a:t>Лашина И.К.</a:t>
            </a:r>
          </a:p>
        </p:txBody>
      </p:sp>
      <p:sp>
        <p:nvSpPr>
          <p:cNvPr id="12" name="Прямоугольник 5"/>
          <p:cNvSpPr/>
          <p:nvPr/>
        </p:nvSpPr>
        <p:spPr>
          <a:xfrm>
            <a:off x="822286" y="2296498"/>
            <a:ext cx="3348613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Молодые профессионалы</a:t>
            </a:r>
            <a:endParaRPr lang="ru-RU" sz="16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13" name="Прямоугольник 5"/>
          <p:cNvSpPr/>
          <p:nvPr/>
        </p:nvSpPr>
        <p:spPr>
          <a:xfrm>
            <a:off x="4983939" y="2297035"/>
            <a:ext cx="3240360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err="1" smtClean="0">
                <a:latin typeface="Vida 32 Pro"/>
                <a:ea typeface="Tahoma" pitchFamily="34" charset="0"/>
                <a:cs typeface="Tahoma" pitchFamily="34" charset="0"/>
              </a:rPr>
              <a:t>Гомзяк</a:t>
            </a:r>
            <a:r>
              <a:rPr lang="ru-RU" sz="1480" dirty="0" smtClean="0">
                <a:latin typeface="Vida 32 Pro"/>
                <a:ea typeface="Tahoma" pitchFamily="34" charset="0"/>
                <a:cs typeface="Tahoma" pitchFamily="34" charset="0"/>
              </a:rPr>
              <a:t> А.Б.</a:t>
            </a:r>
            <a:endParaRPr lang="ru-RU" sz="1480" dirty="0">
              <a:latin typeface="Vida 32 Pro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3813" y="4387991"/>
            <a:ext cx="7004325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созданы условия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для обучения работающих граждан по программам непрерывного образования 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в ВУЗах.</a:t>
            </a:r>
            <a:endParaRPr kumimoji="0" lang="ru-RU" sz="14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ida 32 pro"/>
              <a:cs typeface="Vida 32 pro"/>
            </a:endParaRPr>
          </a:p>
        </p:txBody>
      </p:sp>
      <p:sp>
        <p:nvSpPr>
          <p:cNvPr id="17" name="Прямоугольник 5"/>
          <p:cNvSpPr/>
          <p:nvPr/>
        </p:nvSpPr>
        <p:spPr>
          <a:xfrm>
            <a:off x="847051" y="3836967"/>
            <a:ext cx="4136888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Новые возможности для каждого</a:t>
            </a:r>
            <a:endParaRPr lang="ru-RU" sz="16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18" name="Прямоугольник 5"/>
          <p:cNvSpPr/>
          <p:nvPr/>
        </p:nvSpPr>
        <p:spPr>
          <a:xfrm>
            <a:off x="4974703" y="3840149"/>
            <a:ext cx="2977451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err="1">
                <a:latin typeface="Vida 32 Pro"/>
                <a:ea typeface="Tahoma" pitchFamily="34" charset="0"/>
                <a:cs typeface="Tahoma" pitchFamily="34" charset="0"/>
              </a:rPr>
              <a:t>Гомзяк</a:t>
            </a:r>
            <a:r>
              <a:rPr lang="ru-RU" sz="1480" dirty="0">
                <a:latin typeface="Vida 32 Pro"/>
                <a:ea typeface="Tahoma" pitchFamily="34" charset="0"/>
                <a:cs typeface="Tahoma" pitchFamily="34" charset="0"/>
              </a:rPr>
              <a:t> А.Б.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13049" y="2996952"/>
            <a:ext cx="7643160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созданы центры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компетенций, 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оснащены мастерские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(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лаборатории)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современным оборудованием по стандартам </a:t>
            </a:r>
            <a:r>
              <a:rPr lang="ru-RU" sz="1480" dirty="0" err="1">
                <a:solidFill>
                  <a:prstClr val="black"/>
                </a:solidFill>
                <a:latin typeface="Vida 32 pro"/>
                <a:cs typeface="Vida 32 pro"/>
              </a:rPr>
              <a:t>Ворлдскиллс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 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Россия </a:t>
            </a:r>
            <a:endParaRPr lang="ru-RU" sz="1480" dirty="0">
              <a:solidFill>
                <a:prstClr val="black"/>
              </a:solidFill>
              <a:latin typeface="Vida 32 pro"/>
              <a:cs typeface="Vida 32 pro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5937" y="38362"/>
            <a:ext cx="7042367" cy="774320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ru-RU" sz="2000" dirty="0" smtClean="0"/>
              <a:t>Результаты проектов, входящих</a:t>
            </a:r>
            <a:br>
              <a:rPr lang="ru-RU" sz="2000" dirty="0" smtClean="0"/>
            </a:br>
            <a:r>
              <a:rPr lang="ru-RU" sz="2000" dirty="0" smtClean="0"/>
              <a:t>в портфель проектов «Образование»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23503" y="5781064"/>
            <a:ext cx="7503084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созданы условия </a:t>
            </a:r>
            <a:r>
              <a:rPr lang="ru-RU" sz="1480" dirty="0">
                <a:solidFill>
                  <a:prstClr val="black"/>
                </a:solidFill>
                <a:latin typeface="Vida 32 pro"/>
                <a:cs typeface="Vida 32 pro"/>
              </a:rPr>
              <a:t>для развития наставничества, поддержки общественных инициатив и проектов, в том числе в сфере добровольчества (</a:t>
            </a:r>
            <a:r>
              <a:rPr lang="ru-RU" sz="1480" dirty="0" err="1">
                <a:solidFill>
                  <a:prstClr val="black"/>
                </a:solidFill>
                <a:latin typeface="Vida 32 pro"/>
                <a:cs typeface="Vida 32 pro"/>
              </a:rPr>
              <a:t>волонтёрства</a:t>
            </a:r>
            <a:r>
              <a:rPr lang="ru-RU" sz="1480" dirty="0" smtClean="0">
                <a:solidFill>
                  <a:prstClr val="black"/>
                </a:solidFill>
                <a:latin typeface="Vida 32 pro"/>
                <a:cs typeface="Vida 32 pro"/>
              </a:rPr>
              <a:t>)</a:t>
            </a:r>
            <a:endParaRPr lang="ru-RU" sz="1480" dirty="0">
              <a:solidFill>
                <a:prstClr val="black"/>
              </a:solidFill>
              <a:latin typeface="Vida 32 pro"/>
              <a:cs typeface="Vida 32 pro"/>
            </a:endParaRPr>
          </a:p>
        </p:txBody>
      </p:sp>
      <p:sp>
        <p:nvSpPr>
          <p:cNvPr id="20" name="Прямоугольник 5"/>
          <p:cNvSpPr/>
          <p:nvPr/>
        </p:nvSpPr>
        <p:spPr>
          <a:xfrm>
            <a:off x="847051" y="5242869"/>
            <a:ext cx="4161654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Социальная активность</a:t>
            </a:r>
            <a:endParaRPr lang="ru-RU" sz="1680" dirty="0">
              <a:solidFill>
                <a:srgbClr val="0046A4"/>
              </a:solidFill>
              <a:latin typeface="Vida 32 Pro" charset="0"/>
              <a:ea typeface="Vida 32 Pro" charset="0"/>
              <a:cs typeface="Vida 32 Pro" charset="0"/>
            </a:endParaRPr>
          </a:p>
        </p:txBody>
      </p:sp>
      <p:sp>
        <p:nvSpPr>
          <p:cNvPr id="22" name="Прямоугольник 5"/>
          <p:cNvSpPr/>
          <p:nvPr/>
        </p:nvSpPr>
        <p:spPr>
          <a:xfrm>
            <a:off x="4892105" y="5233222"/>
            <a:ext cx="2977451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Куратор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smtClean="0">
                <a:latin typeface="Vida 32 Pro" charset="0"/>
                <a:ea typeface="Tahoma" pitchFamily="34" charset="0"/>
                <a:cs typeface="Tahoma" pitchFamily="34" charset="0"/>
              </a:rPr>
              <a:t>Кольцов В.С.</a:t>
            </a:r>
          </a:p>
          <a:p>
            <a:r>
              <a:rPr lang="ru-RU" sz="1480" dirty="0" smtClean="0">
                <a:solidFill>
                  <a:srgbClr val="4FAB61"/>
                </a:solidFill>
                <a:latin typeface="Vida 32 Pro" charset="0"/>
                <a:ea typeface="Vida 32 Pro" charset="0"/>
                <a:cs typeface="Vida 32 Pro" charset="0"/>
              </a:rPr>
              <a:t>Руководитель</a:t>
            </a:r>
            <a:r>
              <a:rPr lang="ru-RU" sz="1480" dirty="0" smtClean="0">
                <a:solidFill>
                  <a:srgbClr val="0046A4"/>
                </a:solidFill>
                <a:latin typeface="Vida 32 Pro" charset="0"/>
                <a:ea typeface="Vida 32 Pro" charset="0"/>
                <a:cs typeface="Vida 32 Pro" charset="0"/>
              </a:rPr>
              <a:t> </a:t>
            </a:r>
            <a:r>
              <a:rPr lang="ru-RU" sz="1480" dirty="0" err="1" smtClean="0">
                <a:latin typeface="Vida 32 Pro"/>
                <a:ea typeface="Tahoma" pitchFamily="34" charset="0"/>
                <a:cs typeface="Tahoma" pitchFamily="34" charset="0"/>
              </a:rPr>
              <a:t>Забайкин</a:t>
            </a:r>
            <a:r>
              <a:rPr lang="ru-RU" sz="1480" dirty="0" smtClean="0">
                <a:latin typeface="Vida 32 Pro"/>
                <a:ea typeface="Tahoma" pitchFamily="34" charset="0"/>
                <a:cs typeface="Tahoma" pitchFamily="34" charset="0"/>
              </a:rPr>
              <a:t> Г.М.</a:t>
            </a:r>
            <a:endParaRPr lang="ru-RU" sz="1480" dirty="0">
              <a:latin typeface="Vida 32 Pro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85166</TotalTime>
  <Words>320</Words>
  <Application>Microsoft Office PowerPoint</Application>
  <PresentationFormat>Экран (4:3)</PresentationFormat>
  <Paragraphs>63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Tahoma</vt:lpstr>
      <vt:lpstr>Vida 32 Pro</vt:lpstr>
      <vt:lpstr>Vida 32 Pro</vt:lpstr>
      <vt:lpstr>Тема Office</vt:lpstr>
      <vt:lpstr>Презентация PowerPoint</vt:lpstr>
      <vt:lpstr>В портфель проектов «Образование» входит 8 проектов</vt:lpstr>
      <vt:lpstr>Результаты проектов, входящих в портфель проектов «Образование»</vt:lpstr>
      <vt:lpstr>Результаты проектов, входящих в портфель проектов «Образование»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Надточий Ольга Николаевна</cp:lastModifiedBy>
  <cp:revision>2211</cp:revision>
  <cp:lastPrinted>2018-11-01T12:39:00Z</cp:lastPrinted>
  <dcterms:created xsi:type="dcterms:W3CDTF">2013-11-12T12:35:12Z</dcterms:created>
  <dcterms:modified xsi:type="dcterms:W3CDTF">2018-12-10T09:26:09Z</dcterms:modified>
</cp:coreProperties>
</file>